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52"/>
  </p:notesMasterIdLst>
  <p:sldIdLst>
    <p:sldId id="256" r:id="rId2"/>
    <p:sldId id="281" r:id="rId3"/>
    <p:sldId id="318" r:id="rId4"/>
    <p:sldId id="293" r:id="rId5"/>
    <p:sldId id="319" r:id="rId6"/>
    <p:sldId id="329" r:id="rId7"/>
    <p:sldId id="320" r:id="rId8"/>
    <p:sldId id="321" r:id="rId9"/>
    <p:sldId id="322" r:id="rId10"/>
    <p:sldId id="323" r:id="rId11"/>
    <p:sldId id="324" r:id="rId12"/>
    <p:sldId id="325" r:id="rId13"/>
    <p:sldId id="327" r:id="rId14"/>
    <p:sldId id="328" r:id="rId15"/>
    <p:sldId id="280" r:id="rId16"/>
    <p:sldId id="326" r:id="rId17"/>
    <p:sldId id="294" r:id="rId18"/>
    <p:sldId id="304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95" r:id="rId31"/>
    <p:sldId id="330" r:id="rId32"/>
    <p:sldId id="344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41" r:id="rId43"/>
    <p:sldId id="342" r:id="rId44"/>
    <p:sldId id="296" r:id="rId45"/>
    <p:sldId id="305" r:id="rId46"/>
    <p:sldId id="306" r:id="rId47"/>
    <p:sldId id="307" r:id="rId48"/>
    <p:sldId id="308" r:id="rId49"/>
    <p:sldId id="309" r:id="rId50"/>
    <p:sldId id="343" r:id="rId51"/>
  </p:sldIdLst>
  <p:sldSz cx="12192000" cy="6858000"/>
  <p:notesSz cx="12192000" cy="6858000"/>
  <p:embeddedFontLst>
    <p:embeddedFont>
      <p:font typeface="等线" panose="02010600030101010101" pitchFamily="2" charset="-122"/>
      <p:regular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mbria Math" panose="02040503050406030204" pitchFamily="18" charset="0"/>
      <p:regular r:id="rId58"/>
    </p:embeddedFont>
    <p:embeddedFont>
      <p:font typeface="Open Sans" panose="020B0606030504020204" pitchFamily="34" charset="0"/>
      <p:regular r:id="rId59"/>
      <p:bold r:id="rId60"/>
      <p:italic r:id="rId61"/>
      <p:boldItalic r:id="rId62"/>
    </p:embeddedFont>
  </p:embeddedFontLst>
  <p:defaultTextStyle>
    <a:defPPr>
      <a:defRPr lang="de-DE"/>
    </a:defPPr>
    <a:lvl1pPr marL="0" algn="l" defTabSz="822960">
      <a:defRPr sz="16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>
      <a:defRPr sz="16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>
      <a:defRPr sz="16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>
      <a:defRPr sz="16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>
      <a:defRPr sz="16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>
      <a:defRPr sz="16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>
      <a:defRPr sz="16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>
      <a:defRPr sz="16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>
      <a:defRPr sz="16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6" autoAdjust="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677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2DCB08-CA7C-2D4A-B46F-5BDAC1D1C19F}" type="datetimeFigureOut">
              <a:rPr lang="en-DE" smtClean="0"/>
              <a:t>07/13/2023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EEE95-C41D-5F48-A83D-6A1D65CB6E3D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35979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Further Processing</a:t>
            </a:r>
          </a:p>
          <a:p>
            <a:endParaRPr lang="en-DE" dirty="0"/>
          </a:p>
          <a:p>
            <a:r>
              <a:rPr lang="en-DE" dirty="0"/>
              <a:t>Merging if too short</a:t>
            </a:r>
          </a:p>
          <a:p>
            <a:r>
              <a:rPr lang="en-DE" dirty="0"/>
              <a:t>Splitting if too long</a:t>
            </a:r>
          </a:p>
          <a:p>
            <a:r>
              <a:rPr lang="en-GB" dirty="0"/>
              <a:t>R</a:t>
            </a:r>
            <a:r>
              <a:rPr lang="en-DE" dirty="0"/>
              <a:t>emove corrupted sites without information</a:t>
            </a:r>
          </a:p>
          <a:p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AEAF8-E399-7747-8ED9-1EC1BEB4A3D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6910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Problem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implementing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naive </a:t>
            </a:r>
            <a:r>
              <a:rPr lang="de-DE" dirty="0" err="1"/>
              <a:t>way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time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spent</a:t>
            </a:r>
            <a:r>
              <a:rPr lang="de-DE" dirty="0"/>
              <a:t> on </a:t>
            </a:r>
            <a:r>
              <a:rPr lang="de-DE" dirty="0" err="1"/>
              <a:t>waiting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.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Gpt</a:t>
            </a:r>
            <a:r>
              <a:rPr lang="de-DE" dirty="0"/>
              <a:t> </a:t>
            </a:r>
            <a:r>
              <a:rPr lang="de-DE" dirty="0" err="1"/>
              <a:t>frontends</a:t>
            </a:r>
            <a:r>
              <a:rPr lang="de-DE" dirty="0"/>
              <a:t> </a:t>
            </a:r>
            <a:r>
              <a:rPr lang="de-DE" dirty="0" err="1"/>
              <a:t>timeout</a:t>
            </a:r>
            <a:r>
              <a:rPr lang="de-DE" dirty="0"/>
              <a:t> </a:t>
            </a:r>
            <a:r>
              <a:rPr lang="de-DE" dirty="0" err="1"/>
              <a:t>ips</a:t>
            </a:r>
            <a:r>
              <a:rPr lang="de-DE" dirty="0"/>
              <a:t> after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requests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&gt; not </a:t>
            </a:r>
            <a:r>
              <a:rPr lang="de-DE" dirty="0" err="1"/>
              <a:t>suited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endParaRPr lang="de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AEAF8-E399-7747-8ED9-1EC1BEB4A3D6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9599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1_Titelfolie_TU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de-DE"/>
              <a:t>Formatvorlage des Untertitelmasters durch Klicken bearbeiten</a:t>
            </a:r>
            <a:br>
              <a:rPr lang="de-DE"/>
            </a:br>
            <a:r>
              <a:rPr lang="de-DE"/>
              <a:t>Ort oder Anlass des Vortrags // Samstag, 13. Januar 2018</a:t>
            </a:r>
            <a:endParaRPr/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874713" y="2420841"/>
            <a:ext cx="10438873" cy="828676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de-DE"/>
              <a:t>Vorname Name</a:t>
            </a:r>
            <a:br>
              <a:rPr lang="de-DE"/>
            </a:br>
            <a:r>
              <a:rPr lang="de-DE"/>
              <a:t>Struktureinheit  der TU Dresden</a:t>
            </a:r>
            <a:endParaRPr/>
          </a:p>
        </p:txBody>
      </p:sp>
      <p:sp>
        <p:nvSpPr>
          <p:cNvPr id="4" name="Rechteck 3"/>
          <p:cNvSpPr/>
          <p:nvPr/>
        </p:nvSpPr>
        <p:spPr bwMode="auto"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874713" y="3392203"/>
            <a:ext cx="10438873" cy="972108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</a:t>
            </a:r>
            <a:br>
              <a:rPr lang="de-DE"/>
            </a:br>
            <a:r>
              <a:rPr lang="de-DE"/>
              <a:t>durch Klicken bearbeiten</a:t>
            </a:r>
            <a:endParaRPr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90304" y="349731"/>
            <a:ext cx="1764738" cy="513188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Nur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874712" y="346076"/>
            <a:ext cx="10580687" cy="509588"/>
          </a:xfrm>
        </p:spPr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 bwMode="auto">
          <a:xfrm>
            <a:off x="0" y="1030288"/>
            <a:ext cx="12192000" cy="5099050"/>
          </a:xfrm>
        </p:spPr>
        <p:txBody>
          <a:bodyPr/>
          <a:lstStyle/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 bwMode="auto">
          <a:xfrm>
            <a:off x="0" y="6"/>
            <a:ext cx="12192000" cy="6129331"/>
          </a:xfrm>
        </p:spPr>
        <p:txBody>
          <a:bodyPr/>
          <a:lstStyle/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</p:spTree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_TU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de-DE"/>
              <a:t>Formatvorlage des Untertitelmasters durch Klicken bearbeiten</a:t>
            </a:r>
            <a:br>
              <a:rPr lang="de-DE"/>
            </a:br>
            <a:r>
              <a:rPr lang="de-DE"/>
              <a:t>Ort oder Anlass des Vortrags // Samstag, 13. Januar 2018</a:t>
            </a:r>
            <a:endParaRPr/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874713" y="2420841"/>
            <a:ext cx="10438873" cy="828676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de-DE"/>
              <a:t>Vorname Name</a:t>
            </a:r>
            <a:br>
              <a:rPr lang="de-DE"/>
            </a:br>
            <a:r>
              <a:rPr lang="de-DE"/>
              <a:t>Struktureinheit  der TU Dresden</a:t>
            </a:r>
            <a:endParaRPr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874713" y="3392203"/>
            <a:ext cx="10438873" cy="972108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</a:t>
            </a:r>
            <a:br>
              <a:rPr lang="de-DE"/>
            </a:br>
            <a:r>
              <a:rPr lang="de-DE"/>
              <a:t>durch Klicken bearbeiten</a:t>
            </a:r>
            <a:endParaRPr/>
          </a:p>
        </p:txBody>
      </p:sp>
      <p:cxnSp>
        <p:nvCxnSpPr>
          <p:cNvPr id="8" name="Gerade Verbindung 14"/>
          <p:cNvCxnSpPr>
            <a:cxnSpLocks/>
          </p:cNvCxnSpPr>
          <p:nvPr/>
        </p:nvCxnSpPr>
        <p:spPr bwMode="auto"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>
            <a:cxnSpLocks/>
          </p:cNvCxnSpPr>
          <p:nvPr/>
        </p:nvCxnSpPr>
        <p:spPr bwMode="auto"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90304" y="349731"/>
            <a:ext cx="1764738" cy="513188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 bwMode="auto">
          <a:xfrm>
            <a:off x="874711" y="346075"/>
            <a:ext cx="10580687" cy="6842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 bwMode="auto"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Benutzerdefiniertes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365749" y="1484313"/>
            <a:ext cx="6089649" cy="4344987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 bwMode="auto">
          <a:xfrm>
            <a:off x="874711" y="1484313"/>
            <a:ext cx="4300539" cy="1332000"/>
          </a:xfrm>
        </p:spPr>
        <p:txBody>
          <a:bodyPr/>
          <a:lstStyle/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 bwMode="auto">
          <a:xfrm>
            <a:off x="874712" y="2943181"/>
            <a:ext cx="4300537" cy="1332000"/>
          </a:xfrm>
        </p:spPr>
        <p:txBody>
          <a:bodyPr/>
          <a:lstStyle/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 bwMode="auto">
          <a:xfrm>
            <a:off x="874710" y="4402050"/>
            <a:ext cx="4300537" cy="1427249"/>
          </a:xfrm>
        </p:spPr>
        <p:txBody>
          <a:bodyPr/>
          <a:lstStyle/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</p:spTree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 bwMode="auto">
          <a:xfrm>
            <a:off x="6267449" y="1484314"/>
            <a:ext cx="5187950" cy="4344985"/>
          </a:xfrm>
        </p:spPr>
        <p:txBody>
          <a:bodyPr/>
          <a:lstStyle/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 bwMode="auto">
          <a:xfrm>
            <a:off x="874713" y="1484314"/>
            <a:ext cx="5195886" cy="4344985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Zwei Inhal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 bwMode="auto">
          <a:xfrm>
            <a:off x="874713" y="1484314"/>
            <a:ext cx="5195886" cy="4344985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 bwMode="auto">
          <a:xfrm>
            <a:off x="6267449" y="1484315"/>
            <a:ext cx="5187950" cy="4344984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Zwei Inhal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874712" y="346075"/>
            <a:ext cx="10580687" cy="684213"/>
          </a:xfrm>
        </p:spPr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 bwMode="auto">
          <a:xfrm>
            <a:off x="874712" y="1484314"/>
            <a:ext cx="3399576" cy="4344985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 bwMode="auto">
          <a:xfrm>
            <a:off x="8070849" y="1484315"/>
            <a:ext cx="3384550" cy="4344984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 bwMode="auto">
          <a:xfrm>
            <a:off x="4457700" y="1484315"/>
            <a:ext cx="3416300" cy="4344984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Nur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874712" y="346076"/>
            <a:ext cx="10580687" cy="509588"/>
          </a:xfrm>
        </p:spPr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auto">
          <a:xfrm>
            <a:off x="874712" y="673894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>
              <a:defRPr/>
            </a:pPr>
            <a:r>
              <a:rPr lang="de-DE"/>
              <a:t>Das ist eine Überschrift</a:t>
            </a:r>
            <a:br>
              <a:rPr lang="de-DE"/>
            </a:br>
            <a:r>
              <a:rPr lang="de-DE"/>
              <a:t>in zwei Zeilen</a:t>
            </a:r>
            <a:endParaRPr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>
              <a:defRPr/>
            </a:pPr>
            <a:r>
              <a:rPr lang="de-DE"/>
              <a:t>Erste Textebene (16pt)</a:t>
            </a:r>
            <a:endParaRPr/>
          </a:p>
          <a:p>
            <a:pPr lvl="1">
              <a:defRPr/>
            </a:pPr>
            <a:r>
              <a:rPr lang="de-DE"/>
              <a:t>Zweite Textebene für Aufzählungen</a:t>
            </a:r>
            <a:endParaRPr/>
          </a:p>
          <a:p>
            <a:pPr lvl="2">
              <a:defRPr/>
            </a:pPr>
            <a:r>
              <a:rPr lang="de-DE"/>
              <a:t>Dritte Textebene bei viel Text (14pt)</a:t>
            </a:r>
            <a:endParaRPr/>
          </a:p>
          <a:p>
            <a:pPr lvl="3">
              <a:defRPr/>
            </a:pPr>
            <a:r>
              <a:rPr lang="de-DE"/>
              <a:t>Vierte Textebene für Aufzählungen bei viel Text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  <a:p>
            <a:pPr lvl="5">
              <a:defRPr/>
            </a:pPr>
            <a:r>
              <a:rPr lang="de-DE"/>
              <a:t>Zwischenseite</a:t>
            </a:r>
            <a:endParaRPr/>
          </a:p>
          <a:p>
            <a:pPr lvl="6">
              <a:defRPr/>
            </a:pPr>
            <a:r>
              <a:rPr lang="de-DE"/>
              <a:t>Für den nächsten Präsentationsabschnitt</a:t>
            </a:r>
            <a:endParaRPr/>
          </a:p>
        </p:txBody>
      </p:sp>
      <p:cxnSp>
        <p:nvCxnSpPr>
          <p:cNvPr id="8" name="Gerade Verbindung 14"/>
          <p:cNvCxnSpPr>
            <a:cxnSpLocks/>
          </p:cNvCxnSpPr>
          <p:nvPr/>
        </p:nvCxnSpPr>
        <p:spPr bwMode="auto"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 bwMode="auto"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lang="de-DE" sz="80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</a:br>
            <a:r>
              <a:rPr lang="de-DE" sz="80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Folie </a:t>
            </a:r>
            <a:fld id="{38F97D41-8991-4148-BA02-56FEE4AAF2CC}" type="slidenum">
              <a:rPr lang="de-DE" sz="80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‹Nr.›</a:t>
            </a:fld>
            <a:endParaRPr lang="de-DE" sz="800">
              <a:solidFill>
                <a:schemeClr val="bg2"/>
              </a:solidFill>
              <a:latin typeface="Open Sans"/>
              <a:ea typeface="Open Sans"/>
              <a:cs typeface="Open Sans"/>
            </a:endParaRPr>
          </a:p>
          <a:p>
            <a:pPr marL="0" marR="0" lvl="0" indent="0" algn="r" defTabSz="91426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DE" sz="800">
              <a:solidFill>
                <a:schemeClr val="bg2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3"/>
          <a:stretch/>
        </p:blipFill>
        <p:spPr bwMode="auto"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4"/>
          <a:stretch/>
        </p:blipFill>
        <p:spPr bwMode="auto">
          <a:xfrm>
            <a:off x="506293" y="6336706"/>
            <a:ext cx="1115691" cy="32444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269">
        <a:spcBef>
          <a:spcPts val="0"/>
        </a:spcBef>
        <a:buNone/>
        <a:defRPr sz="2400" b="1">
          <a:solidFill>
            <a:schemeClr val="tx2"/>
          </a:solidFill>
          <a:latin typeface="Open Sans"/>
          <a:ea typeface="+mj-ea"/>
          <a:cs typeface="+mj-cs"/>
        </a:defRPr>
      </a:lvl1pPr>
    </p:titleStyle>
    <p:bodyStyle>
      <a:lvl1pPr marL="0" indent="0" algn="l" defTabSz="914269">
        <a:spcBef>
          <a:spcPts val="600"/>
        </a:spcBef>
        <a:buFont typeface="Arial"/>
        <a:buNone/>
        <a:defRPr sz="1600">
          <a:solidFill>
            <a:schemeClr val="tx2"/>
          </a:solidFill>
          <a:latin typeface="Open Sans"/>
          <a:ea typeface="+mn-ea"/>
          <a:cs typeface="+mn-cs"/>
        </a:defRPr>
      </a:lvl1pPr>
      <a:lvl2pPr marL="395942" indent="-323953" algn="l" defTabSz="914269">
        <a:spcBef>
          <a:spcPts val="300"/>
        </a:spcBef>
        <a:buFont typeface="Open Sans"/>
        <a:buChar char="—"/>
        <a:defRPr sz="1600">
          <a:solidFill>
            <a:schemeClr val="tx2"/>
          </a:solidFill>
          <a:latin typeface="Open Sans"/>
          <a:ea typeface="+mn-ea"/>
          <a:cs typeface="+mn-cs"/>
        </a:defRPr>
      </a:lvl2pPr>
      <a:lvl3pPr marL="0" indent="0" algn="l" defTabSz="914269">
        <a:spcBef>
          <a:spcPts val="600"/>
        </a:spcBef>
        <a:buFont typeface="Arial"/>
        <a:buNone/>
        <a:defRPr sz="1400">
          <a:solidFill>
            <a:schemeClr val="tx2"/>
          </a:solidFill>
          <a:latin typeface="Open Sans"/>
          <a:ea typeface="+mn-ea"/>
          <a:cs typeface="+mn-cs"/>
        </a:defRPr>
      </a:lvl3pPr>
      <a:lvl4pPr marL="395942" indent="-215969" algn="l" defTabSz="914269">
        <a:spcBef>
          <a:spcPts val="300"/>
        </a:spcBef>
        <a:buFont typeface="Symbol"/>
        <a:buChar char="-"/>
        <a:defRPr sz="1400">
          <a:solidFill>
            <a:schemeClr val="tx2"/>
          </a:solidFill>
          <a:latin typeface="Open Sans"/>
          <a:ea typeface="+mn-ea"/>
          <a:cs typeface="+mn-cs"/>
        </a:defRPr>
      </a:lvl4pPr>
      <a:lvl5pPr marL="575916" indent="-179362" algn="l" defTabSz="914269">
        <a:spcBef>
          <a:spcPts val="300"/>
        </a:spcBef>
        <a:buFont typeface="Symbol"/>
        <a:buChar char="-"/>
        <a:defRPr sz="1400">
          <a:solidFill>
            <a:schemeClr val="tx2"/>
          </a:solidFill>
          <a:latin typeface="Open Sans"/>
          <a:ea typeface="+mn-ea"/>
          <a:cs typeface="+mn-cs"/>
        </a:defRPr>
      </a:lvl5pPr>
      <a:lvl6pPr marL="358723" indent="0" algn="l" defTabSz="914269">
        <a:spcBef>
          <a:spcPts val="0"/>
        </a:spcBef>
        <a:buFont typeface="Arial"/>
        <a:buNone/>
        <a:defRPr sz="3200" b="1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>
        <a:spcBef>
          <a:spcPts val="0"/>
        </a:spcBef>
        <a:buFont typeface="Arial"/>
        <a:buNone/>
        <a:defRPr sz="3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401" algn="l" defTabSz="914269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7231274" name="Untertitel 2"/>
          <p:cNvSpPr>
            <a:spLocks noGrp="1"/>
          </p:cNvSpPr>
          <p:nvPr>
            <p:ph type="subTitle" idx="1"/>
          </p:nvPr>
        </p:nvSpPr>
        <p:spPr bwMode="auto">
          <a:xfrm>
            <a:off x="874713" y="4494774"/>
            <a:ext cx="10438870" cy="1334524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chemeClr val="bg1">
                    <a:alpha val="80000"/>
                  </a:schemeClr>
                </a:solidFill>
                <a:latin typeface="Open Sans"/>
                <a:cs typeface="Open Sans"/>
              </a:rPr>
              <a:t>KP/FP/MP DB Anwendungsentwicklung</a:t>
            </a:r>
            <a:endParaRPr/>
          </a:p>
          <a:p>
            <a:pPr>
              <a:defRPr/>
            </a:pPr>
            <a:r>
              <a:rPr lang="de-DE" sz="1600" b="0" i="0" u="none" strike="noStrike" cap="none" spc="0">
                <a:solidFill>
                  <a:schemeClr val="bg1">
                    <a:alpha val="80000"/>
                  </a:schemeClr>
                </a:solidFill>
                <a:latin typeface="Open Sans"/>
                <a:ea typeface="Open Sans"/>
                <a:cs typeface="Open Sans"/>
              </a:rPr>
              <a:t>Gruppe </a:t>
            </a:r>
            <a:r>
              <a:rPr lang="de-DE" sz="1600" b="0" i="1" u="none" strike="noStrike" cap="none" spc="0">
                <a:solidFill>
                  <a:schemeClr val="bg1">
                    <a:alpha val="80000"/>
                  </a:schemeClr>
                </a:solidFill>
                <a:latin typeface="Open Sans"/>
                <a:ea typeface="Open Sans"/>
                <a:cs typeface="Open Sans"/>
              </a:rPr>
              <a:t>Information Retrieval</a:t>
            </a:r>
            <a:endParaRPr sz="1600" b="0" i="1" u="none" strike="noStrike" cap="none" spc="0">
              <a:solidFill>
                <a:schemeClr val="bg1">
                  <a:alpha val="80000"/>
                </a:schemeClr>
              </a:solidFill>
              <a:latin typeface="Open Sans"/>
              <a:cs typeface="Open Sans"/>
            </a:endParaRPr>
          </a:p>
          <a:p>
            <a:pPr>
              <a:defRPr/>
            </a:pPr>
            <a:endParaRPr i="0"/>
          </a:p>
        </p:txBody>
      </p:sp>
      <p:sp>
        <p:nvSpPr>
          <p:cNvPr id="496913916" name="Textplatzhalter 25"/>
          <p:cNvSpPr>
            <a:spLocks noGrp="1"/>
          </p:cNvSpPr>
          <p:nvPr>
            <p:ph type="body" sz="quarter" idx="10"/>
          </p:nvPr>
        </p:nvSpPr>
        <p:spPr bwMode="auto">
          <a:xfrm>
            <a:off x="874712" y="2420840"/>
            <a:ext cx="10438872" cy="82867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05115557" name="Titel 1"/>
          <p:cNvSpPr>
            <a:spLocks noGrp="1"/>
          </p:cNvSpPr>
          <p:nvPr>
            <p:ph type="title"/>
          </p:nvPr>
        </p:nvSpPr>
        <p:spPr bwMode="auto">
          <a:xfrm>
            <a:off x="874712" y="3392202"/>
            <a:ext cx="10438872" cy="972108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sz="3200" b="1" i="0" u="none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Comparative Study of Classical and Neural Retrieval Methods for FANDOM Wiki</a:t>
            </a:r>
            <a:r>
              <a:t>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3">
            <a:extLst>
              <a:ext uri="{FF2B5EF4-FFF2-40B4-BE49-F238E27FC236}">
                <a16:creationId xmlns:a16="http://schemas.microsoft.com/office/drawing/2014/main" id="{C066EA8B-58F8-C617-5A5D-E3A3B8D43A8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74710" y="346074"/>
            <a:ext cx="10580686" cy="684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2600" b="1" i="0" u="none" strike="noStrike" cap="none" spc="0" dirty="0">
                <a:solidFill>
                  <a:schemeClr val="tx2"/>
                </a:solidFill>
                <a:latin typeface="Open Sans"/>
                <a:cs typeface="Open Sans"/>
              </a:rPr>
              <a:t>FANDOM-QA – 2. </a:t>
            </a:r>
            <a:r>
              <a:rPr lang="de-DE" sz="2600" b="1" i="0" u="none" strike="noStrike" cap="none" spc="0" dirty="0" err="1">
                <a:solidFill>
                  <a:schemeClr val="tx2"/>
                </a:solidFill>
                <a:latin typeface="Open Sans"/>
                <a:cs typeface="Open Sans"/>
              </a:rPr>
              <a:t>Step</a:t>
            </a:r>
            <a:r>
              <a:rPr lang="de-DE" sz="2600" dirty="0">
                <a:cs typeface="Open Sans"/>
              </a:rPr>
              <a:t>:</a:t>
            </a:r>
            <a:r>
              <a:rPr lang="de-DE" sz="2600" b="1" i="0" u="none" strike="noStrike" cap="none" spc="0" dirty="0">
                <a:solidFill>
                  <a:schemeClr val="tx2"/>
                </a:solidFill>
                <a:latin typeface="Open Sans"/>
                <a:cs typeface="Open Sans"/>
              </a:rPr>
              <a:t> Batch Query Generation </a:t>
            </a:r>
            <a:br>
              <a:rPr lang="de-DE" sz="2600" b="1" i="0" u="none" strike="noStrike" cap="none" spc="0" dirty="0">
                <a:solidFill>
                  <a:schemeClr val="tx2"/>
                </a:solidFill>
                <a:latin typeface="Open Sans"/>
                <a:cs typeface="Open Sans"/>
              </a:rPr>
            </a:br>
            <a:endParaRPr sz="26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DFC6535-6876-C090-A93A-6C3D92CA3CCD}"/>
              </a:ext>
            </a:extLst>
          </p:cNvPr>
          <p:cNvSpPr/>
          <p:nvPr/>
        </p:nvSpPr>
        <p:spPr bwMode="auto">
          <a:xfrm>
            <a:off x="7366706" y="1236820"/>
            <a:ext cx="2944857" cy="1853973"/>
          </a:xfrm>
          <a:prstGeom prst="rect">
            <a:avLst/>
          </a:prstGeom>
          <a:noFill/>
          <a:ln w="12700" cap="flat" cmpd="sng" algn="ctr">
            <a:solidFill>
              <a:schemeClr val="bg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10E46D3-ACE5-F108-4278-2B22305C4E5E}"/>
              </a:ext>
            </a:extLst>
          </p:cNvPr>
          <p:cNvSpPr/>
          <p:nvPr/>
        </p:nvSpPr>
        <p:spPr bwMode="auto">
          <a:xfrm>
            <a:off x="7429811" y="1321864"/>
            <a:ext cx="178591" cy="1658369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6CA4922-4244-F65A-2425-6417F70759C8}"/>
              </a:ext>
            </a:extLst>
          </p:cNvPr>
          <p:cNvSpPr/>
          <p:nvPr/>
        </p:nvSpPr>
        <p:spPr bwMode="auto">
          <a:xfrm>
            <a:off x="7671507" y="1321864"/>
            <a:ext cx="178591" cy="1658369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660A3B4-31C0-8663-0807-DACAE1EBD44D}"/>
              </a:ext>
            </a:extLst>
          </p:cNvPr>
          <p:cNvSpPr/>
          <p:nvPr/>
        </p:nvSpPr>
        <p:spPr bwMode="auto">
          <a:xfrm>
            <a:off x="7913203" y="1321864"/>
            <a:ext cx="178591" cy="1658369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0CF9827-DF4E-7A57-F898-3EFC73956F71}"/>
              </a:ext>
            </a:extLst>
          </p:cNvPr>
          <p:cNvSpPr/>
          <p:nvPr/>
        </p:nvSpPr>
        <p:spPr bwMode="auto">
          <a:xfrm>
            <a:off x="8154899" y="1321864"/>
            <a:ext cx="178591" cy="1658369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9256C66-99A0-5F6A-0B74-E3820C944042}"/>
              </a:ext>
            </a:extLst>
          </p:cNvPr>
          <p:cNvSpPr/>
          <p:nvPr/>
        </p:nvSpPr>
        <p:spPr bwMode="auto">
          <a:xfrm>
            <a:off x="8396595" y="1321864"/>
            <a:ext cx="178591" cy="1658369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897FD5E-61F3-D206-574A-0AFF47FD0D83}"/>
              </a:ext>
            </a:extLst>
          </p:cNvPr>
          <p:cNvSpPr/>
          <p:nvPr/>
        </p:nvSpPr>
        <p:spPr bwMode="auto">
          <a:xfrm>
            <a:off x="8638291" y="1321864"/>
            <a:ext cx="178591" cy="1658369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E03B24A-DF9B-7D41-46E2-1211C455F45D}"/>
              </a:ext>
            </a:extLst>
          </p:cNvPr>
          <p:cNvSpPr/>
          <p:nvPr/>
        </p:nvSpPr>
        <p:spPr bwMode="auto">
          <a:xfrm>
            <a:off x="8879987" y="1321864"/>
            <a:ext cx="178591" cy="1658369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E63CC0E-B058-135B-7305-83E98424A940}"/>
              </a:ext>
            </a:extLst>
          </p:cNvPr>
          <p:cNvSpPr/>
          <p:nvPr/>
        </p:nvSpPr>
        <p:spPr bwMode="auto">
          <a:xfrm>
            <a:off x="9121683" y="1321864"/>
            <a:ext cx="178591" cy="1658369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C20A154-2F2D-E73A-2A87-511DE297A969}"/>
              </a:ext>
            </a:extLst>
          </p:cNvPr>
          <p:cNvSpPr/>
          <p:nvPr/>
        </p:nvSpPr>
        <p:spPr bwMode="auto">
          <a:xfrm>
            <a:off x="9363380" y="1321864"/>
            <a:ext cx="178591" cy="1658369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C340B78-6F35-63FB-C606-FFD54996638F}"/>
              </a:ext>
            </a:extLst>
          </p:cNvPr>
          <p:cNvSpPr txBox="1"/>
          <p:nvPr/>
        </p:nvSpPr>
        <p:spPr bwMode="auto">
          <a:xfrm>
            <a:off x="9775058" y="1983228"/>
            <a:ext cx="345817" cy="33563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dirty="0"/>
              <a:t>...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EFC5FBC-0068-1863-CF42-EFDDE541327F}"/>
              </a:ext>
            </a:extLst>
          </p:cNvPr>
          <p:cNvSpPr txBox="1"/>
          <p:nvPr/>
        </p:nvSpPr>
        <p:spPr>
          <a:xfrm>
            <a:off x="7344454" y="901753"/>
            <a:ext cx="2944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Proxies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E847231-0B2A-860F-BE95-5D0DCEB51CA6}"/>
              </a:ext>
            </a:extLst>
          </p:cNvPr>
          <p:cNvSpPr/>
          <p:nvPr/>
        </p:nvSpPr>
        <p:spPr bwMode="auto">
          <a:xfrm>
            <a:off x="1356005" y="1236820"/>
            <a:ext cx="2944857" cy="1853973"/>
          </a:xfrm>
          <a:prstGeom prst="rect">
            <a:avLst/>
          </a:prstGeom>
          <a:noFill/>
          <a:ln w="12700" cap="flat" cmpd="sng" algn="ctr">
            <a:solidFill>
              <a:schemeClr val="bg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5BACA56-969C-2E9C-8F65-6C6E4E62DCDA}"/>
              </a:ext>
            </a:extLst>
          </p:cNvPr>
          <p:cNvSpPr/>
          <p:nvPr/>
        </p:nvSpPr>
        <p:spPr bwMode="auto">
          <a:xfrm>
            <a:off x="1419110" y="1321864"/>
            <a:ext cx="178591" cy="1658369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0FF001A-F6F1-AF7F-ED32-09025DD51B5D}"/>
              </a:ext>
            </a:extLst>
          </p:cNvPr>
          <p:cNvSpPr/>
          <p:nvPr/>
        </p:nvSpPr>
        <p:spPr bwMode="auto">
          <a:xfrm>
            <a:off x="1660806" y="1321864"/>
            <a:ext cx="178591" cy="1658369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C577719-B457-25BC-F0FF-362DF869F722}"/>
              </a:ext>
            </a:extLst>
          </p:cNvPr>
          <p:cNvSpPr/>
          <p:nvPr/>
        </p:nvSpPr>
        <p:spPr bwMode="auto">
          <a:xfrm>
            <a:off x="1902502" y="1321864"/>
            <a:ext cx="178591" cy="1658369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79377F2-6D87-5191-6A6A-654B4D0A6FEB}"/>
              </a:ext>
            </a:extLst>
          </p:cNvPr>
          <p:cNvSpPr/>
          <p:nvPr/>
        </p:nvSpPr>
        <p:spPr bwMode="auto">
          <a:xfrm>
            <a:off x="2144198" y="1321864"/>
            <a:ext cx="178591" cy="1658369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F55C2B5-8330-41FD-ACBE-FBC2C7A9A96A}"/>
              </a:ext>
            </a:extLst>
          </p:cNvPr>
          <p:cNvSpPr/>
          <p:nvPr/>
        </p:nvSpPr>
        <p:spPr bwMode="auto">
          <a:xfrm>
            <a:off x="2385894" y="1321864"/>
            <a:ext cx="178591" cy="1658369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64B0417-6F9E-EAD3-DD92-E29BFFE4507A}"/>
              </a:ext>
            </a:extLst>
          </p:cNvPr>
          <p:cNvSpPr/>
          <p:nvPr/>
        </p:nvSpPr>
        <p:spPr bwMode="auto">
          <a:xfrm>
            <a:off x="2627590" y="1321864"/>
            <a:ext cx="178591" cy="1658369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140E7CD-79AC-BAE6-539B-0C16A20AD69D}"/>
              </a:ext>
            </a:extLst>
          </p:cNvPr>
          <p:cNvSpPr/>
          <p:nvPr/>
        </p:nvSpPr>
        <p:spPr bwMode="auto">
          <a:xfrm>
            <a:off x="2869286" y="1321864"/>
            <a:ext cx="178591" cy="1658369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F980C05-BC8B-8D0E-B42F-F0E0600155A8}"/>
              </a:ext>
            </a:extLst>
          </p:cNvPr>
          <p:cNvSpPr/>
          <p:nvPr/>
        </p:nvSpPr>
        <p:spPr bwMode="auto">
          <a:xfrm>
            <a:off x="3110982" y="1321864"/>
            <a:ext cx="178591" cy="1658369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CD287F9-5956-2A21-5A82-7F8F432E8EC5}"/>
              </a:ext>
            </a:extLst>
          </p:cNvPr>
          <p:cNvSpPr/>
          <p:nvPr/>
        </p:nvSpPr>
        <p:spPr bwMode="auto">
          <a:xfrm>
            <a:off x="3352679" y="1321864"/>
            <a:ext cx="178591" cy="1658369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701588C-6930-AC81-F0AD-126E8C7A3A0B}"/>
              </a:ext>
            </a:extLst>
          </p:cNvPr>
          <p:cNvSpPr txBox="1"/>
          <p:nvPr/>
        </p:nvSpPr>
        <p:spPr bwMode="auto">
          <a:xfrm>
            <a:off x="3764357" y="1983228"/>
            <a:ext cx="345817" cy="33563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dirty="0"/>
              <a:t>...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2A535F-3695-DFF8-AF8A-91BCE3448CDF}"/>
              </a:ext>
            </a:extLst>
          </p:cNvPr>
          <p:cNvSpPr txBox="1"/>
          <p:nvPr/>
        </p:nvSpPr>
        <p:spPr>
          <a:xfrm>
            <a:off x="1356005" y="896526"/>
            <a:ext cx="2944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Passages</a:t>
            </a:r>
          </a:p>
        </p:txBody>
      </p:sp>
      <p:sp>
        <p:nvSpPr>
          <p:cNvPr id="79" name="Frame 78">
            <a:extLst>
              <a:ext uri="{FF2B5EF4-FFF2-40B4-BE49-F238E27FC236}">
                <a16:creationId xmlns:a16="http://schemas.microsoft.com/office/drawing/2014/main" id="{2C155023-D26F-304B-2C81-685E08DABA1A}"/>
              </a:ext>
            </a:extLst>
          </p:cNvPr>
          <p:cNvSpPr/>
          <p:nvPr/>
        </p:nvSpPr>
        <p:spPr>
          <a:xfrm>
            <a:off x="5443030" y="4281902"/>
            <a:ext cx="2004059" cy="1091075"/>
          </a:xfrm>
          <a:prstGeom prst="frame">
            <a:avLst>
              <a:gd name="adj1" fmla="val 3316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54CD55B-2BF6-CAEB-35AD-865030F3806E}"/>
              </a:ext>
            </a:extLst>
          </p:cNvPr>
          <p:cNvSpPr txBox="1"/>
          <p:nvPr/>
        </p:nvSpPr>
        <p:spPr>
          <a:xfrm>
            <a:off x="5423407" y="4469325"/>
            <a:ext cx="2095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Passage Generation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BB6B276-9E46-3879-8E0C-AD2D12FF3F08}"/>
              </a:ext>
            </a:extLst>
          </p:cNvPr>
          <p:cNvSpPr txBox="1"/>
          <p:nvPr/>
        </p:nvSpPr>
        <p:spPr>
          <a:xfrm>
            <a:off x="2195808" y="5445806"/>
            <a:ext cx="2004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Thread 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854D537-CF05-384A-C85B-ADC99B13E68A}"/>
              </a:ext>
            </a:extLst>
          </p:cNvPr>
          <p:cNvSpPr txBox="1"/>
          <p:nvPr/>
        </p:nvSpPr>
        <p:spPr>
          <a:xfrm>
            <a:off x="5443029" y="5422248"/>
            <a:ext cx="2004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Thread 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C874DCC-3210-31CA-B3A8-6869122C17CE}"/>
              </a:ext>
            </a:extLst>
          </p:cNvPr>
          <p:cNvSpPr txBox="1"/>
          <p:nvPr/>
        </p:nvSpPr>
        <p:spPr>
          <a:xfrm>
            <a:off x="8957377" y="4614788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…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318CD0C-5DE4-DB2D-0AE4-DA4D9BD38F3C}"/>
              </a:ext>
            </a:extLst>
          </p:cNvPr>
          <p:cNvCxnSpPr>
            <a:cxnSpLocks/>
            <a:stCxn id="68" idx="2"/>
            <a:endCxn id="117" idx="1"/>
          </p:cNvCxnSpPr>
          <p:nvPr/>
        </p:nvCxnSpPr>
        <p:spPr>
          <a:xfrm>
            <a:off x="1508406" y="2980233"/>
            <a:ext cx="687402" cy="1847207"/>
          </a:xfrm>
          <a:prstGeom prst="straightConnector1">
            <a:avLst/>
          </a:prstGeom>
          <a:ln w="127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A7C395-D46D-5D16-B164-CD6B973D3FF6}"/>
              </a:ext>
            </a:extLst>
          </p:cNvPr>
          <p:cNvCxnSpPr>
            <a:cxnSpLocks/>
            <a:stCxn id="69" idx="2"/>
            <a:endCxn id="79" idx="1"/>
          </p:cNvCxnSpPr>
          <p:nvPr/>
        </p:nvCxnSpPr>
        <p:spPr>
          <a:xfrm>
            <a:off x="1750102" y="2980233"/>
            <a:ext cx="3692928" cy="1847207"/>
          </a:xfrm>
          <a:prstGeom prst="straightConnector1">
            <a:avLst/>
          </a:prstGeom>
          <a:ln w="127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BD2DF2C-2FDE-5EB8-7858-56AAF8ED5DFE}"/>
              </a:ext>
            </a:extLst>
          </p:cNvPr>
          <p:cNvCxnSpPr>
            <a:cxnSpLocks/>
            <a:stCxn id="117" idx="3"/>
            <a:endCxn id="53" idx="2"/>
          </p:cNvCxnSpPr>
          <p:nvPr/>
        </p:nvCxnSpPr>
        <p:spPr>
          <a:xfrm flipV="1">
            <a:off x="4199867" y="2980233"/>
            <a:ext cx="3319240" cy="1847207"/>
          </a:xfrm>
          <a:prstGeom prst="straightConnector1">
            <a:avLst/>
          </a:prstGeom>
          <a:ln w="127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F378F2F-9435-EC4A-5164-81A473EF33AA}"/>
              </a:ext>
            </a:extLst>
          </p:cNvPr>
          <p:cNvCxnSpPr>
            <a:cxnSpLocks/>
            <a:stCxn id="79" idx="3"/>
            <a:endCxn id="54" idx="2"/>
          </p:cNvCxnSpPr>
          <p:nvPr/>
        </p:nvCxnSpPr>
        <p:spPr>
          <a:xfrm flipV="1">
            <a:off x="7447089" y="2980233"/>
            <a:ext cx="313714" cy="1847207"/>
          </a:xfrm>
          <a:prstGeom prst="straightConnector1">
            <a:avLst/>
          </a:prstGeom>
          <a:ln w="127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1F77827-5261-F0B3-479F-702575A0D49A}"/>
              </a:ext>
            </a:extLst>
          </p:cNvPr>
          <p:cNvSpPr txBox="1"/>
          <p:nvPr/>
        </p:nvSpPr>
        <p:spPr>
          <a:xfrm>
            <a:off x="5619145" y="3386225"/>
            <a:ext cx="622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uses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7FF8CF6-E8FA-999D-1078-8E1E2AB739C8}"/>
              </a:ext>
            </a:extLst>
          </p:cNvPr>
          <p:cNvSpPr txBox="1"/>
          <p:nvPr/>
        </p:nvSpPr>
        <p:spPr>
          <a:xfrm>
            <a:off x="7635507" y="3734559"/>
            <a:ext cx="622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uses</a:t>
            </a:r>
          </a:p>
        </p:txBody>
      </p:sp>
      <p:sp>
        <p:nvSpPr>
          <p:cNvPr id="117" name="Frame 116">
            <a:extLst>
              <a:ext uri="{FF2B5EF4-FFF2-40B4-BE49-F238E27FC236}">
                <a16:creationId xmlns:a16="http://schemas.microsoft.com/office/drawing/2014/main" id="{7CF63824-D852-7650-E08B-56CA6B865B6E}"/>
              </a:ext>
            </a:extLst>
          </p:cNvPr>
          <p:cNvSpPr/>
          <p:nvPr/>
        </p:nvSpPr>
        <p:spPr>
          <a:xfrm>
            <a:off x="2195808" y="4281902"/>
            <a:ext cx="2004059" cy="1091075"/>
          </a:xfrm>
          <a:prstGeom prst="frame">
            <a:avLst>
              <a:gd name="adj1" fmla="val 3316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0879C02-B29A-AF17-02C3-FFBFCD13AB5C}"/>
              </a:ext>
            </a:extLst>
          </p:cNvPr>
          <p:cNvSpPr txBox="1"/>
          <p:nvPr/>
        </p:nvSpPr>
        <p:spPr>
          <a:xfrm>
            <a:off x="2096922" y="4469325"/>
            <a:ext cx="2281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Passage Generation</a:t>
            </a:r>
          </a:p>
        </p:txBody>
      </p:sp>
    </p:spTree>
    <p:extLst>
      <p:ext uri="{BB962C8B-B14F-4D97-AF65-F5344CB8AC3E}">
        <p14:creationId xmlns:p14="http://schemas.microsoft.com/office/powerpoint/2010/main" val="4237878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8862390" name="Titel 3"/>
          <p:cNvSpPr>
            <a:spLocks noGrp="1"/>
          </p:cNvSpPr>
          <p:nvPr>
            <p:ph type="title"/>
          </p:nvPr>
        </p:nvSpPr>
        <p:spPr bwMode="auto">
          <a:xfrm>
            <a:off x="874710" y="346074"/>
            <a:ext cx="10580686" cy="684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2600" b="1" i="0" u="none" strike="noStrike" cap="none" spc="0" dirty="0">
                <a:solidFill>
                  <a:schemeClr val="tx2"/>
                </a:solidFill>
                <a:latin typeface="Open Sans"/>
                <a:cs typeface="Open Sans"/>
              </a:rPr>
              <a:t>FANDOM-QA </a:t>
            </a:r>
            <a:br>
              <a:rPr lang="de-DE" sz="2600" b="1" i="0" u="none" strike="noStrike" cap="none" spc="0" dirty="0">
                <a:solidFill>
                  <a:schemeClr val="tx2"/>
                </a:solidFill>
                <a:latin typeface="Open Sans"/>
                <a:cs typeface="Open Sans"/>
              </a:rPr>
            </a:br>
            <a:endParaRPr sz="2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FC30DE-AB87-9557-6836-CB1ACC926DD0}"/>
              </a:ext>
            </a:extLst>
          </p:cNvPr>
          <p:cNvSpPr/>
          <p:nvPr/>
        </p:nvSpPr>
        <p:spPr bwMode="auto">
          <a:xfrm>
            <a:off x="6665711" y="1030286"/>
            <a:ext cx="2286202" cy="5619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Harry Potter Wiki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3FBEE17-41E3-690D-E9D5-9CEE280A5BB2}"/>
              </a:ext>
            </a:extLst>
          </p:cNvPr>
          <p:cNvCxnSpPr>
            <a:cxnSpLocks/>
          </p:cNvCxnSpPr>
          <p:nvPr/>
        </p:nvCxnSpPr>
        <p:spPr>
          <a:xfrm>
            <a:off x="7773291" y="1592204"/>
            <a:ext cx="0" cy="4812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D4DD472-AD53-0BB2-F9AD-13842A7639F7}"/>
              </a:ext>
            </a:extLst>
          </p:cNvPr>
          <p:cNvSpPr txBox="1"/>
          <p:nvPr/>
        </p:nvSpPr>
        <p:spPr bwMode="auto">
          <a:xfrm>
            <a:off x="10386094" y="1487486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3600" dirty="0"/>
              <a:t>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06DF77-E8B4-F96E-A574-4A7B2A3EA55D}"/>
              </a:ext>
            </a:extLst>
          </p:cNvPr>
          <p:cNvSpPr/>
          <p:nvPr/>
        </p:nvSpPr>
        <p:spPr bwMode="auto">
          <a:xfrm>
            <a:off x="6665711" y="2082326"/>
            <a:ext cx="2286202" cy="5619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QA Harry Potter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657AD7C-0E85-3F67-DC4A-EE06CB04FE1B}"/>
              </a:ext>
            </a:extLst>
          </p:cNvPr>
          <p:cNvCxnSpPr>
            <a:cxnSpLocks/>
            <a:stCxn id="21" idx="2"/>
            <a:endCxn id="41" idx="0"/>
          </p:cNvCxnSpPr>
          <p:nvPr/>
        </p:nvCxnSpPr>
        <p:spPr bwMode="auto">
          <a:xfrm>
            <a:off x="7808812" y="2644244"/>
            <a:ext cx="788165" cy="5767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341AE40-E868-9C64-BD86-D43DEBCC5BDE}"/>
              </a:ext>
            </a:extLst>
          </p:cNvPr>
          <p:cNvCxnSpPr>
            <a:cxnSpLocks/>
            <a:stCxn id="21" idx="2"/>
            <a:endCxn id="40" idx="0"/>
          </p:cNvCxnSpPr>
          <p:nvPr/>
        </p:nvCxnSpPr>
        <p:spPr bwMode="auto">
          <a:xfrm flipH="1">
            <a:off x="7119311" y="2644244"/>
            <a:ext cx="689501" cy="5767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A4D4B32-B676-4FF0-02CF-51C955A1502F}"/>
              </a:ext>
            </a:extLst>
          </p:cNvPr>
          <p:cNvSpPr/>
          <p:nvPr/>
        </p:nvSpPr>
        <p:spPr bwMode="auto">
          <a:xfrm>
            <a:off x="6465331" y="3220973"/>
            <a:ext cx="1307960" cy="5619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Train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4B6547-5600-F26C-1652-297B42112F9F}"/>
              </a:ext>
            </a:extLst>
          </p:cNvPr>
          <p:cNvSpPr/>
          <p:nvPr/>
        </p:nvSpPr>
        <p:spPr bwMode="auto">
          <a:xfrm>
            <a:off x="7942997" y="3220973"/>
            <a:ext cx="1307960" cy="5619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Val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204A895-E7B3-6B05-3B1C-73322B55D0FD}"/>
              </a:ext>
            </a:extLst>
          </p:cNvPr>
          <p:cNvSpPr/>
          <p:nvPr/>
        </p:nvSpPr>
        <p:spPr bwMode="auto">
          <a:xfrm>
            <a:off x="1693281" y="1030286"/>
            <a:ext cx="2286202" cy="5619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Elder Scrolls Wiki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A7C5F5B-63C2-B79B-2521-752FFF71269B}"/>
              </a:ext>
            </a:extLst>
          </p:cNvPr>
          <p:cNvCxnSpPr>
            <a:cxnSpLocks/>
          </p:cNvCxnSpPr>
          <p:nvPr/>
        </p:nvCxnSpPr>
        <p:spPr bwMode="auto">
          <a:xfrm>
            <a:off x="2800861" y="1592204"/>
            <a:ext cx="0" cy="4812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B74C1FA1-FBAF-669D-8C2B-59D1DE44655A}"/>
              </a:ext>
            </a:extLst>
          </p:cNvPr>
          <p:cNvSpPr/>
          <p:nvPr/>
        </p:nvSpPr>
        <p:spPr bwMode="auto">
          <a:xfrm>
            <a:off x="1693281" y="2082326"/>
            <a:ext cx="2286202" cy="5619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QA Elder Scrolls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EA83537-8E96-1011-71EF-962749C16A9E}"/>
              </a:ext>
            </a:extLst>
          </p:cNvPr>
          <p:cNvCxnSpPr>
            <a:cxnSpLocks/>
            <a:stCxn id="57" idx="2"/>
            <a:endCxn id="62" idx="0"/>
          </p:cNvCxnSpPr>
          <p:nvPr/>
        </p:nvCxnSpPr>
        <p:spPr bwMode="auto">
          <a:xfrm>
            <a:off x="2836382" y="2644244"/>
            <a:ext cx="762487" cy="59686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108C6BA-B8D1-3A78-B353-374E84850EB6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 bwMode="auto">
          <a:xfrm flipH="1">
            <a:off x="2121203" y="2644244"/>
            <a:ext cx="715179" cy="59686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BC9984C-9ABF-DB9A-AE2C-C743A74EBCD3}"/>
              </a:ext>
            </a:extLst>
          </p:cNvPr>
          <p:cNvSpPr/>
          <p:nvPr/>
        </p:nvSpPr>
        <p:spPr bwMode="auto">
          <a:xfrm>
            <a:off x="1467223" y="3241111"/>
            <a:ext cx="1307960" cy="5619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Train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9C4E016-A9E9-CC0F-6656-B102777FC32F}"/>
              </a:ext>
            </a:extLst>
          </p:cNvPr>
          <p:cNvSpPr/>
          <p:nvPr/>
        </p:nvSpPr>
        <p:spPr bwMode="auto">
          <a:xfrm>
            <a:off x="2944889" y="3241111"/>
            <a:ext cx="1307960" cy="5619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Val</a:t>
            </a:r>
          </a:p>
        </p:txBody>
      </p:sp>
      <p:sp>
        <p:nvSpPr>
          <p:cNvPr id="1468862339" name="Rectangle 1468862338">
            <a:extLst>
              <a:ext uri="{FF2B5EF4-FFF2-40B4-BE49-F238E27FC236}">
                <a16:creationId xmlns:a16="http://schemas.microsoft.com/office/drawing/2014/main" id="{EAA2CF43-A105-E311-2A75-CDC46DB151F2}"/>
              </a:ext>
            </a:extLst>
          </p:cNvPr>
          <p:cNvSpPr/>
          <p:nvPr/>
        </p:nvSpPr>
        <p:spPr bwMode="auto">
          <a:xfrm>
            <a:off x="3979483" y="4476758"/>
            <a:ext cx="1307960" cy="5619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Train</a:t>
            </a:r>
          </a:p>
        </p:txBody>
      </p:sp>
      <p:sp>
        <p:nvSpPr>
          <p:cNvPr id="1468862340" name="Rectangle 1468862339">
            <a:extLst>
              <a:ext uri="{FF2B5EF4-FFF2-40B4-BE49-F238E27FC236}">
                <a16:creationId xmlns:a16="http://schemas.microsoft.com/office/drawing/2014/main" id="{3559EFE5-D807-6B69-355B-245BF9876736}"/>
              </a:ext>
            </a:extLst>
          </p:cNvPr>
          <p:cNvSpPr/>
          <p:nvPr/>
        </p:nvSpPr>
        <p:spPr bwMode="auto">
          <a:xfrm>
            <a:off x="5457149" y="4476758"/>
            <a:ext cx="1307960" cy="5619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Val</a:t>
            </a:r>
          </a:p>
        </p:txBody>
      </p:sp>
      <p:sp>
        <p:nvSpPr>
          <p:cNvPr id="1468862343" name="Rectangle 1468862342">
            <a:extLst>
              <a:ext uri="{FF2B5EF4-FFF2-40B4-BE49-F238E27FC236}">
                <a16:creationId xmlns:a16="http://schemas.microsoft.com/office/drawing/2014/main" id="{01BCAEEE-BB71-880F-FDB8-B6316886368F}"/>
              </a:ext>
            </a:extLst>
          </p:cNvPr>
          <p:cNvSpPr/>
          <p:nvPr/>
        </p:nvSpPr>
        <p:spPr bwMode="auto">
          <a:xfrm>
            <a:off x="4243474" y="5470658"/>
            <a:ext cx="2286202" cy="5619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Fandom-QA</a:t>
            </a:r>
          </a:p>
        </p:txBody>
      </p:sp>
      <p:cxnSp>
        <p:nvCxnSpPr>
          <p:cNvPr id="1468862344" name="Straight Arrow Connector 1468862343">
            <a:extLst>
              <a:ext uri="{FF2B5EF4-FFF2-40B4-BE49-F238E27FC236}">
                <a16:creationId xmlns:a16="http://schemas.microsoft.com/office/drawing/2014/main" id="{BB1D1A47-3300-9E8B-97A3-EFEEA29F470F}"/>
              </a:ext>
            </a:extLst>
          </p:cNvPr>
          <p:cNvCxnSpPr>
            <a:cxnSpLocks/>
            <a:stCxn id="61" idx="2"/>
            <a:endCxn id="1468862339" idx="0"/>
          </p:cNvCxnSpPr>
          <p:nvPr/>
        </p:nvCxnSpPr>
        <p:spPr bwMode="auto">
          <a:xfrm>
            <a:off x="2121203" y="3803029"/>
            <a:ext cx="2512260" cy="6737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8862346" name="Straight Arrow Connector 1468862345">
            <a:extLst>
              <a:ext uri="{FF2B5EF4-FFF2-40B4-BE49-F238E27FC236}">
                <a16:creationId xmlns:a16="http://schemas.microsoft.com/office/drawing/2014/main" id="{4DDBFB72-25D4-F9F3-D642-E87467204DA0}"/>
              </a:ext>
            </a:extLst>
          </p:cNvPr>
          <p:cNvCxnSpPr>
            <a:cxnSpLocks/>
            <a:stCxn id="40" idx="2"/>
            <a:endCxn id="1468862339" idx="0"/>
          </p:cNvCxnSpPr>
          <p:nvPr/>
        </p:nvCxnSpPr>
        <p:spPr bwMode="auto">
          <a:xfrm flipH="1">
            <a:off x="4633463" y="3782891"/>
            <a:ext cx="2485848" cy="69386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8862352" name="Straight Arrow Connector 1468862351">
            <a:extLst>
              <a:ext uri="{FF2B5EF4-FFF2-40B4-BE49-F238E27FC236}">
                <a16:creationId xmlns:a16="http://schemas.microsoft.com/office/drawing/2014/main" id="{56B3CD69-094D-1BA4-EA16-53BFFB1F257E}"/>
              </a:ext>
            </a:extLst>
          </p:cNvPr>
          <p:cNvCxnSpPr>
            <a:cxnSpLocks/>
            <a:stCxn id="62" idx="2"/>
            <a:endCxn id="1468862340" idx="0"/>
          </p:cNvCxnSpPr>
          <p:nvPr/>
        </p:nvCxnSpPr>
        <p:spPr bwMode="auto">
          <a:xfrm>
            <a:off x="3598869" y="3803029"/>
            <a:ext cx="2512260" cy="6737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8862355" name="Straight Arrow Connector 1468862354">
            <a:extLst>
              <a:ext uri="{FF2B5EF4-FFF2-40B4-BE49-F238E27FC236}">
                <a16:creationId xmlns:a16="http://schemas.microsoft.com/office/drawing/2014/main" id="{BFCA7EDA-B876-D640-74E4-E7ECF46E1AC4}"/>
              </a:ext>
            </a:extLst>
          </p:cNvPr>
          <p:cNvCxnSpPr>
            <a:cxnSpLocks/>
            <a:stCxn id="41" idx="2"/>
            <a:endCxn id="1468862340" idx="0"/>
          </p:cNvCxnSpPr>
          <p:nvPr/>
        </p:nvCxnSpPr>
        <p:spPr bwMode="auto">
          <a:xfrm flipH="1">
            <a:off x="6111129" y="3782891"/>
            <a:ext cx="2485848" cy="69386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8862369" name="Straight Arrow Connector 1468862368">
            <a:extLst>
              <a:ext uri="{FF2B5EF4-FFF2-40B4-BE49-F238E27FC236}">
                <a16:creationId xmlns:a16="http://schemas.microsoft.com/office/drawing/2014/main" id="{5417CF95-A3FD-67A5-5290-7D6AE931BED7}"/>
              </a:ext>
            </a:extLst>
          </p:cNvPr>
          <p:cNvCxnSpPr>
            <a:cxnSpLocks/>
            <a:stCxn id="1468862339" idx="2"/>
            <a:endCxn id="1468862343" idx="0"/>
          </p:cNvCxnSpPr>
          <p:nvPr/>
        </p:nvCxnSpPr>
        <p:spPr bwMode="auto">
          <a:xfrm>
            <a:off x="4633463" y="5038676"/>
            <a:ext cx="753112" cy="431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8862372" name="Straight Arrow Connector 1468862371">
            <a:extLst>
              <a:ext uri="{FF2B5EF4-FFF2-40B4-BE49-F238E27FC236}">
                <a16:creationId xmlns:a16="http://schemas.microsoft.com/office/drawing/2014/main" id="{9D49B858-2FB1-D11B-7975-24DB3EF0CEE1}"/>
              </a:ext>
            </a:extLst>
          </p:cNvPr>
          <p:cNvCxnSpPr>
            <a:cxnSpLocks/>
            <a:stCxn id="1468862340" idx="2"/>
            <a:endCxn id="1468862343" idx="0"/>
          </p:cNvCxnSpPr>
          <p:nvPr/>
        </p:nvCxnSpPr>
        <p:spPr bwMode="auto">
          <a:xfrm flipH="1">
            <a:off x="5386575" y="5038676"/>
            <a:ext cx="724554" cy="431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13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86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86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86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86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86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86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86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86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86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61" grpId="0" animBg="1"/>
      <p:bldP spid="62" grpId="0" animBg="1"/>
      <p:bldP spid="1468862339" grpId="0" animBg="1"/>
      <p:bldP spid="1468862340" grpId="0" animBg="1"/>
      <p:bldP spid="14688623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F71B942-CB1C-FD34-5F52-1C8167D6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Statistics on Datasets</a:t>
            </a:r>
            <a:br>
              <a:rPr lang="en-US" sz="1700"/>
            </a:br>
            <a:endParaRPr lang="en-US" sz="17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E3B1200-043E-16AD-EBF3-1DACA27C1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586" y="855664"/>
            <a:ext cx="8226815" cy="524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354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8862390" name="Titel 3"/>
          <p:cNvSpPr>
            <a:spLocks noGrp="1"/>
          </p:cNvSpPr>
          <p:nvPr>
            <p:ph type="title"/>
          </p:nvPr>
        </p:nvSpPr>
        <p:spPr bwMode="auto">
          <a:xfrm>
            <a:off x="874710" y="346074"/>
            <a:ext cx="10580686" cy="684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2600" b="1" i="0" u="none" strike="noStrike" cap="none" spc="0" dirty="0">
                <a:solidFill>
                  <a:schemeClr val="tx2"/>
                </a:solidFill>
                <a:latin typeface="Open Sans"/>
                <a:cs typeface="Open Sans"/>
              </a:rPr>
              <a:t>Human </a:t>
            </a:r>
            <a:r>
              <a:rPr lang="de-DE" sz="2600" b="1" i="0" u="none" strike="noStrike" cap="none" spc="0" dirty="0" err="1">
                <a:solidFill>
                  <a:schemeClr val="tx2"/>
                </a:solidFill>
                <a:latin typeface="Open Sans"/>
                <a:cs typeface="Open Sans"/>
              </a:rPr>
              <a:t>Verified</a:t>
            </a:r>
            <a:r>
              <a:rPr lang="de-DE" sz="2600" b="1" i="0" u="none" strike="noStrike" cap="none" spc="0" dirty="0">
                <a:solidFill>
                  <a:schemeClr val="tx2"/>
                </a:solidFill>
                <a:latin typeface="Open Sans"/>
                <a:cs typeface="Open Sans"/>
              </a:rPr>
              <a:t> Dataset</a:t>
            </a:r>
            <a:endParaRPr sz="2600" dirty="0"/>
          </a:p>
        </p:txBody>
      </p:sp>
      <p:sp>
        <p:nvSpPr>
          <p:cNvPr id="1643956602" name="Inhaltsplatzhalter 5"/>
          <p:cNvSpPr>
            <a:spLocks noGrp="1"/>
          </p:cNvSpPr>
          <p:nvPr>
            <p:ph sz="quarter" idx="10"/>
          </p:nvPr>
        </p:nvSpPr>
        <p:spPr bwMode="auto">
          <a:xfrm>
            <a:off x="874710" y="1484312"/>
            <a:ext cx="10580688" cy="4344986"/>
          </a:xfrm>
        </p:spPr>
        <p:txBody>
          <a:bodyPr/>
          <a:lstStyle>
            <a:lvl1pPr>
              <a:spcBef>
                <a:spcPts val="1199"/>
              </a:spcBef>
              <a:defRPr/>
            </a:lvl1pPr>
            <a:lvl3pPr>
              <a:spcBef>
                <a:spcPts val="1199"/>
              </a:spcBef>
              <a:defRPr/>
            </a:lvl3pPr>
          </a:lstStyle>
          <a:p>
            <a:pPr lvl="4">
              <a:buFont typeface="Arial"/>
              <a:buChar char="•"/>
              <a:defRPr/>
            </a:pPr>
            <a:endParaRPr lang="en-US" sz="2000" dirty="0"/>
          </a:p>
          <a:p>
            <a:pPr lvl="4">
              <a:buFont typeface="Arial"/>
              <a:buChar char="•"/>
              <a:defRPr/>
            </a:pPr>
            <a:r>
              <a:rPr lang="en-US" sz="2000" dirty="0"/>
              <a:t>consists of 2870 queries generated and verified by us</a:t>
            </a:r>
          </a:p>
          <a:p>
            <a:pPr lvl="4">
              <a:buFont typeface="Arial"/>
              <a:buChar char="•"/>
              <a:defRPr/>
            </a:pPr>
            <a:endParaRPr lang="en-US" sz="2000" dirty="0"/>
          </a:p>
          <a:p>
            <a:pPr lvl="4">
              <a:buFont typeface="Arial"/>
              <a:buChar char="•"/>
              <a:defRPr/>
            </a:pPr>
            <a:endParaRPr lang="en-US" sz="2000" dirty="0"/>
          </a:p>
          <a:p>
            <a:pPr lvl="4">
              <a:buFont typeface="Arial"/>
              <a:buChar char="•"/>
              <a:defRPr/>
            </a:pPr>
            <a:r>
              <a:rPr lang="en-US" sz="2000" dirty="0"/>
              <a:t>initially for training purposes </a:t>
            </a:r>
          </a:p>
          <a:p>
            <a:pPr marL="396554" lvl="4" indent="0">
              <a:buNone/>
              <a:defRPr/>
            </a:pPr>
            <a:r>
              <a:rPr lang="en-US" sz="2000" b="1" dirty="0">
                <a:latin typeface="Cambria Math"/>
                <a:ea typeface="Cambria Math"/>
                <a:cs typeface="Cambria Math"/>
              </a:rPr>
              <a:t>	</a:t>
            </a:r>
            <a:r>
              <a:rPr lang="en-US" sz="2000" b="1" i="0" u="none" strike="noStrike" cap="none" spc="0" dirty="0">
                <a:solidFill>
                  <a:schemeClr val="tx2"/>
                </a:solidFill>
                <a:latin typeface="Cambria Math"/>
                <a:ea typeface="Cambria Math"/>
                <a:cs typeface="Cambria Math"/>
              </a:rPr>
              <a:t>→ </a:t>
            </a:r>
            <a:r>
              <a:rPr lang="en-US" sz="2000" dirty="0"/>
              <a:t>did not significantly improve the model</a:t>
            </a:r>
            <a:endParaRPr lang="en-US" sz="2000" b="1" i="0" u="none" strike="noStrike" cap="none" spc="0" dirty="0">
              <a:solidFill>
                <a:schemeClr val="tx2"/>
              </a:solidFill>
              <a:latin typeface="Cambria Math"/>
              <a:ea typeface="Cambria Math"/>
              <a:cs typeface="Cambria Math"/>
            </a:endParaRPr>
          </a:p>
          <a:p>
            <a:pPr marL="396554" lvl="4" indent="0">
              <a:buNone/>
              <a:defRPr/>
            </a:pPr>
            <a:r>
              <a:rPr lang="en-US" sz="2000" b="1" dirty="0">
                <a:latin typeface="Cambria Math"/>
                <a:ea typeface="Cambria Math"/>
                <a:cs typeface="Cambria Math"/>
              </a:rPr>
              <a:t>	</a:t>
            </a:r>
            <a:r>
              <a:rPr lang="en-US" sz="2000" b="1" i="0" u="none" strike="noStrike" cap="none" spc="0" dirty="0">
                <a:solidFill>
                  <a:schemeClr val="tx2"/>
                </a:solidFill>
                <a:latin typeface="Cambria Math"/>
                <a:ea typeface="Cambria Math"/>
                <a:cs typeface="Cambria Math"/>
              </a:rPr>
              <a:t>→ </a:t>
            </a:r>
            <a:r>
              <a:rPr lang="en-US" sz="2000" dirty="0"/>
              <a:t>instead used as a clean validation dataset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8862390" name="Titel 3"/>
          <p:cNvSpPr>
            <a:spLocks noGrp="1"/>
          </p:cNvSpPr>
          <p:nvPr>
            <p:ph type="title"/>
          </p:nvPr>
        </p:nvSpPr>
        <p:spPr bwMode="auto">
          <a:xfrm>
            <a:off x="874710" y="346074"/>
            <a:ext cx="10580686" cy="684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2600" dirty="0">
                <a:cs typeface="Open Sans"/>
              </a:rPr>
              <a:t>MS-MARCO Dataset</a:t>
            </a:r>
            <a:endParaRPr sz="2600" dirty="0"/>
          </a:p>
        </p:txBody>
      </p:sp>
      <p:sp>
        <p:nvSpPr>
          <p:cNvPr id="1643956602" name="Inhaltsplatzhalter 5"/>
          <p:cNvSpPr>
            <a:spLocks noGrp="1"/>
          </p:cNvSpPr>
          <p:nvPr>
            <p:ph sz="quarter" idx="10"/>
          </p:nvPr>
        </p:nvSpPr>
        <p:spPr bwMode="auto">
          <a:xfrm>
            <a:off x="874710" y="1484312"/>
            <a:ext cx="10580688" cy="4344986"/>
          </a:xfrm>
        </p:spPr>
        <p:txBody>
          <a:bodyPr/>
          <a:lstStyle>
            <a:lvl1pPr>
              <a:spcBef>
                <a:spcPts val="1199"/>
              </a:spcBef>
              <a:defRPr/>
            </a:lvl1pPr>
            <a:lvl3pPr>
              <a:spcBef>
                <a:spcPts val="1199"/>
              </a:spcBef>
              <a:defRPr/>
            </a:lvl3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common benchmark dataset, used for comparing retrieval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Question-answering dataset featuring real Bing questions and human verified answers and not fitting answers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used for comparison with ColBERTv2.0 and other retrieval systems</a:t>
            </a:r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9481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8862390" name="Titel 3"/>
          <p:cNvSpPr>
            <a:spLocks noGrp="1"/>
          </p:cNvSpPr>
          <p:nvPr>
            <p:ph type="title"/>
          </p:nvPr>
        </p:nvSpPr>
        <p:spPr bwMode="auto">
          <a:xfrm>
            <a:off x="874710" y="346074"/>
            <a:ext cx="10580686" cy="684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2600" dirty="0">
                <a:cs typeface="Open Sans"/>
              </a:rPr>
              <a:t>MS-MARCO Dataset</a:t>
            </a:r>
            <a:endParaRPr sz="2600" dirty="0"/>
          </a:p>
        </p:txBody>
      </p:sp>
      <p:sp>
        <p:nvSpPr>
          <p:cNvPr id="1643956602" name="Inhaltsplatzhalter 5"/>
          <p:cNvSpPr>
            <a:spLocks noGrp="1"/>
          </p:cNvSpPr>
          <p:nvPr>
            <p:ph sz="quarter" idx="10"/>
          </p:nvPr>
        </p:nvSpPr>
        <p:spPr bwMode="auto">
          <a:xfrm>
            <a:off x="874710" y="1484312"/>
            <a:ext cx="10580688" cy="4344986"/>
          </a:xfrm>
        </p:spPr>
        <p:txBody>
          <a:bodyPr/>
          <a:lstStyle>
            <a:lvl1pPr>
              <a:spcBef>
                <a:spcPts val="1199"/>
              </a:spcBef>
              <a:defRPr/>
            </a:lvl1pPr>
            <a:lvl3pPr>
              <a:spcBef>
                <a:spcPts val="1199"/>
              </a:spcBef>
              <a:defRPr/>
            </a:lvl3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Gold Standard Dataset used for many retrieving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Question answering dataset featuring real Bing questions and a human verified answer and not fitting answers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Used for comparison with ColBERTv2.0 </a:t>
            </a:r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38344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025D7A0-E80F-BA48-0422-902635249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1" y="346075"/>
            <a:ext cx="10580687" cy="684213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Placeholder 2" descr="A table with numbers and text&#10;&#10;Description automatically generated">
            <a:extLst>
              <a:ext uri="{FF2B5EF4-FFF2-40B4-BE49-F238E27FC236}">
                <a16:creationId xmlns:a16="http://schemas.microsoft.com/office/drawing/2014/main" id="{BE1E72A5-B4F8-1977-E99D-82C190DDB68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tretch/>
        </p:blipFill>
        <p:spPr>
          <a:xfrm>
            <a:off x="874711" y="2096154"/>
            <a:ext cx="10580688" cy="31213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2257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5D188-61C7-BCC0-FAC4-488E6923F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Retrieval Methods</a:t>
            </a:r>
          </a:p>
        </p:txBody>
      </p:sp>
    </p:spTree>
    <p:extLst>
      <p:ext uri="{BB962C8B-B14F-4D97-AF65-F5344CB8AC3E}">
        <p14:creationId xmlns:p14="http://schemas.microsoft.com/office/powerpoint/2010/main" val="3587150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8862390" name="Titel 3"/>
          <p:cNvSpPr>
            <a:spLocks noGrp="1"/>
          </p:cNvSpPr>
          <p:nvPr>
            <p:ph type="title"/>
          </p:nvPr>
        </p:nvSpPr>
        <p:spPr bwMode="auto">
          <a:xfrm>
            <a:off x="874710" y="346074"/>
            <a:ext cx="10580686" cy="684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2600" dirty="0">
                <a:cs typeface="Open Sans"/>
              </a:rPr>
              <a:t>Term </a:t>
            </a:r>
            <a:r>
              <a:rPr lang="de-DE" sz="2600" dirty="0" err="1">
                <a:cs typeface="Open Sans"/>
              </a:rPr>
              <a:t>Frequency</a:t>
            </a:r>
            <a:r>
              <a:rPr lang="de-DE" sz="2600" dirty="0">
                <a:cs typeface="Open Sans"/>
              </a:rPr>
              <a:t>-Inverse </a:t>
            </a:r>
            <a:r>
              <a:rPr lang="de-DE" sz="2600" dirty="0" err="1">
                <a:cs typeface="Open Sans"/>
              </a:rPr>
              <a:t>Document</a:t>
            </a:r>
            <a:r>
              <a:rPr lang="de-DE" sz="2600" dirty="0">
                <a:cs typeface="Open Sans"/>
              </a:rPr>
              <a:t> </a:t>
            </a:r>
            <a:r>
              <a:rPr lang="de-DE" sz="2600" dirty="0" err="1">
                <a:cs typeface="Open Sans"/>
              </a:rPr>
              <a:t>Frequency</a:t>
            </a:r>
            <a:r>
              <a:rPr lang="de-DE" sz="2600" dirty="0">
                <a:cs typeface="Open Sans"/>
              </a:rPr>
              <a:t> (TF-IDF)</a:t>
            </a:r>
            <a:br>
              <a:rPr lang="de-DE" sz="2600" b="1" i="0" u="none" strike="noStrike" cap="none" spc="0" dirty="0">
                <a:solidFill>
                  <a:schemeClr val="tx2"/>
                </a:solidFill>
                <a:latin typeface="Open Sans"/>
                <a:cs typeface="Open Sans"/>
              </a:rPr>
            </a:br>
            <a:endParaRPr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5"/>
              <p:cNvSpPr>
                <a:spLocks noGrp="1"/>
              </p:cNvSpPr>
              <p:nvPr>
                <p:ph sz="quarter" idx="10"/>
              </p:nvPr>
            </p:nvSpPr>
            <p:spPr bwMode="auto">
              <a:xfrm>
                <a:off x="874710" y="1490328"/>
                <a:ext cx="10580688" cy="4344986"/>
              </a:xfrm>
            </p:spPr>
            <p:txBody>
              <a:bodyPr/>
              <a:lstStyle>
                <a:lvl1pPr>
                  <a:spcBef>
                    <a:spcPts val="1199"/>
                  </a:spcBef>
                  <a:defRPr/>
                </a:lvl1pPr>
                <a:lvl3pPr>
                  <a:spcBef>
                    <a:spcPts val="1199"/>
                  </a:spcBef>
                  <a:defRPr/>
                </a:lvl3pPr>
              </a:lstStyle>
              <a:p>
                <a:pPr lvl="4">
                  <a:buFont typeface="Arial"/>
                  <a:buChar char="•"/>
                  <a:defRPr/>
                </a:pPr>
                <a:r>
                  <a:rPr lang="en-US" sz="2000" dirty="0"/>
                  <a:t>term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de-DE" sz="2000" dirty="0"/>
              </a:p>
              <a:p>
                <a:pPr lvl="4">
                  <a:buFont typeface="Arial"/>
                  <a:buChar char="•"/>
                  <a:defRPr/>
                </a:pPr>
                <a:r>
                  <a:rPr lang="en-US" sz="2000" dirty="0"/>
                  <a:t>document passage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</a:t>
                </a:r>
                <a:endParaRPr lang="de-DE" sz="2000" b="0" i="1" dirty="0">
                  <a:latin typeface="Cambria Math" panose="02040503050406030204" pitchFamily="18" charset="0"/>
                  <a:ea typeface="Cambria Math"/>
                  <a:cs typeface="Cambria Math"/>
                </a:endParaRPr>
              </a:p>
              <a:p>
                <a:pPr lvl="4">
                  <a:buFont typeface="Arial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b="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>
                            <a:latin typeface="Cambria Math"/>
                          </a:rPr>
                          <m:t>tf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ar-AE" sz="2000" b="0" i="1">
                            <a:latin typeface="Cambria Math"/>
                          </a:rPr>
                          <m:t>,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ar-AE" sz="2000" dirty="0"/>
                  <a:t>	</a:t>
                </a:r>
                <a:r>
                  <a:rPr lang="de-DE" sz="2000" dirty="0"/>
                  <a:t>		  =</a:t>
                </a:r>
                <a:r>
                  <a:rPr lang="ar-AE" sz="2000" dirty="0"/>
                  <a:t> </a:t>
                </a:r>
                <a:r>
                  <a:rPr lang="de-DE" sz="2000" dirty="0"/>
                  <a:t>   </a:t>
                </a:r>
                <a:r>
                  <a:rPr lang="en-US" sz="2000" dirty="0"/>
                  <a:t>frequency of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in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000" dirty="0"/>
              </a:p>
              <a:p>
                <a:pPr lvl="4">
                  <a:buFont typeface="Arial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2000" b="0" i="1">
                        <a:latin typeface="Cambria Math"/>
                      </a:rPr>
                      <m:t>𝑑</m:t>
                    </m:r>
                    <m:sSub>
                      <m:sSubPr>
                        <m:ctrlPr>
                          <a:rPr lang="ar-AE" sz="2000" b="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Pr>
                      <m:e>
                        <m:r>
                          <a:rPr lang="ar-AE" sz="2000" b="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ar-AE" sz="2000" dirty="0"/>
                  <a:t>		</a:t>
                </a:r>
                <a:r>
                  <a:rPr lang="de-DE" sz="2000" dirty="0"/>
                  <a:t>	  =    n</a:t>
                </a:r>
                <a:r>
                  <a:rPr lang="en-US" sz="2000" dirty="0"/>
                  <a:t>umber of documents containing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/>
              </a:p>
              <a:p>
                <a:pPr lvl="4">
                  <a:buFont typeface="Arial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2000" b="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/>
                  <a:t>				  =    total number of documents</a:t>
                </a:r>
                <a:endParaRPr lang="en-US" dirty="0"/>
              </a:p>
              <a:p>
                <a:pPr lvl="4">
                  <a:buFont typeface="Arial"/>
                  <a:buChar char="•"/>
                  <a:defRPr/>
                </a:pPr>
                <a:endParaRPr lang="en-US" sz="2000" dirty="0"/>
              </a:p>
              <a:p>
                <a:pPr lvl="4">
                  <a:buFont typeface="Arial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b="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dirty="0"/>
                          <m:t>TF</m:t>
                        </m:r>
                        <m:r>
                          <m:rPr>
                            <m:nor/>
                          </m:rPr>
                          <a:rPr lang="en-US" sz="2000" dirty="0"/>
                          <m:t>−</m:t>
                        </m:r>
                        <m:r>
                          <m:rPr>
                            <m:nor/>
                          </m:rPr>
                          <a:rPr lang="en-US" sz="2000" dirty="0"/>
                          <m:t>IDF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ar-AE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ar-AE" sz="2000" b="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>
                            <a:latin typeface="Cambria Math"/>
                          </a:rPr>
                          <m:t>tf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ar-AE" sz="2000" b="0" i="1">
                            <a:latin typeface="Cambria Math"/>
                          </a:rPr>
                          <m:t>,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ar-AE" sz="2000" b="0" i="1">
                        <a:latin typeface="Cambria Math"/>
                        <a:ea typeface="Cambria Math"/>
                      </a:rPr>
                      <m:t>×</m:t>
                    </m:r>
                    <m:r>
                      <m:rPr>
                        <m:sty m:val="p"/>
                      </m:rPr>
                      <a:rPr lang="en-US" sz="2000">
                        <a:latin typeface="Cambria Math"/>
                      </a:rPr>
                      <m:t>log</m:t>
                    </m:r>
                    <m:r>
                      <a:rPr lang="en-US" sz="2000" i="1">
                        <a:latin typeface="Cambria Math"/>
                      </a:rPr>
                      <m:t>⁡(</m:t>
                    </m:r>
                    <m:f>
                      <m:fPr>
                        <m:ctrlPr>
                          <a:rPr lang="ar-AE" sz="20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fPr>
                      <m:num>
                        <m:r>
                          <a:rPr lang="ar-AE" sz="2000" i="1">
                            <a:latin typeface="Cambria Math"/>
                          </a:rPr>
                          <m:t>𝑑</m:t>
                        </m:r>
                        <m:sSub>
                          <m:sSubPr>
                            <m:ctrlPr>
                              <a:rPr lang="ar-AE" sz="20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ar-AE" sz="20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ar-AE" sz="2000" i="1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ar-AE" sz="2000" i="1">
                        <a:latin typeface="Cambria Math"/>
                      </a:rPr>
                      <m:t>)</m:t>
                    </m:r>
                  </m:oMath>
                </a14:m>
                <a:r>
                  <a:rPr lang="ar-AE" sz="2000" dirty="0"/>
                  <a:t>	</a:t>
                </a:r>
                <a:r>
                  <a:rPr lang="de-DE" sz="2000" dirty="0"/>
                  <a:t>  =    </a:t>
                </a:r>
                <a:r>
                  <a:rPr lang="en-US" sz="2000" dirty="0"/>
                  <a:t>score for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in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000" dirty="0"/>
              </a:p>
              <a:p>
                <a:pPr marL="396554" lvl="4" indent="0">
                  <a:buNone/>
                  <a:defRPr/>
                </a:pPr>
                <a:endParaRPr lang="en-US" sz="2000" dirty="0"/>
              </a:p>
              <a:p>
                <a:pPr lvl="4">
                  <a:buFont typeface="Arial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/>
                        <a:cs typeface="Cambria Math"/>
                      </a:rPr>
                      <m:t>𝑐𝑜𝑠</m:t>
                    </m:r>
                    <m:d>
                      <m:dPr>
                        <m:ctrlPr>
                          <a:rPr lang="ar-AE" sz="20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ar-AE" sz="20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accPr>
                          <m:e>
                            <m:r>
                              <a:rPr lang="ar-AE" sz="2000" i="1">
                                <a:latin typeface="Cambria Math"/>
                              </a:rPr>
                              <m:t>𝑞</m:t>
                            </m:r>
                          </m:e>
                        </m:acc>
                        <m:r>
                          <a:rPr lang="ar-AE" sz="2000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ar-AE" sz="20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accPr>
                          <m:e>
                            <m:r>
                              <a:rPr lang="ar-AE" sz="2000" i="1">
                                <a:latin typeface="Cambria Math"/>
                              </a:rPr>
                              <m:t>𝑑</m:t>
                            </m:r>
                          </m:e>
                        </m:acc>
                      </m:e>
                    </m:d>
                    <m:r>
                      <a:rPr lang="ar-AE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ar-AE" sz="2000" b="0" i="1">
                        <a:latin typeface="Cambria Math"/>
                      </a:rPr>
                      <m:t>=(</m:t>
                    </m:r>
                    <m:f>
                      <m:fPr>
                        <m:ctrlPr>
                          <a:rPr lang="ar-AE" sz="2000" b="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ar-AE" sz="2000" b="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ar-AE" sz="2000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accPr>
                              <m:e>
                                <m:r>
                                  <a:rPr lang="ar-AE" sz="2000" i="1">
                                    <a:latin typeface="Cambria Math"/>
                                  </a:rPr>
                                  <m:t>𝑞</m:t>
                                </m:r>
                              </m:e>
                            </m:acc>
                          </m:e>
                        </m:d>
                        <m:r>
                          <a:rPr lang="ar-AE" sz="2000" i="1">
                            <a:latin typeface="Cambria Math"/>
                            <a:ea typeface="Cambria Math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ar-AE" sz="20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ar-AE" sz="2000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accPr>
                              <m:e>
                                <m:r>
                                  <a:rPr lang="ar-AE" sz="2000" b="0" i="1">
                                    <a:latin typeface="Cambria Math"/>
                                  </a:rPr>
                                  <m:t>𝑑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⃗"/>
                            <m:ctrlPr>
                              <a:rPr lang="ar-AE" sz="20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accPr>
                          <m:e>
                            <m:r>
                              <a:rPr lang="ar-AE" sz="2000" i="1">
                                <a:latin typeface="Cambria Math"/>
                              </a:rPr>
                              <m:t>𝑞</m:t>
                            </m:r>
                          </m:e>
                        </m:acc>
                        <m:r>
                          <a:rPr lang="ar-AE" sz="2000" i="1">
                            <a:latin typeface="Cambria Math"/>
                            <a:ea typeface="Cambria Math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ar-AE" sz="20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accPr>
                          <m:e>
                            <m:r>
                              <a:rPr lang="ar-AE" sz="2000" b="0" i="1">
                                <a:latin typeface="Cambria Math"/>
                              </a:rPr>
                              <m:t>𝑑</m:t>
                            </m:r>
                          </m:e>
                        </m:acc>
                      </m:den>
                    </m:f>
                    <m:r>
                      <a:rPr lang="ar-AE" sz="2000" b="0" i="1">
                        <a:latin typeface="Cambria Math"/>
                      </a:rPr>
                      <m:t>)</m:t>
                    </m:r>
                  </m:oMath>
                </a14:m>
                <a:r>
                  <a:rPr lang="ar-AE" sz="2000" dirty="0"/>
                  <a:t> </a:t>
                </a:r>
                <a:r>
                  <a:rPr lang="de-DE" sz="2000" dirty="0"/>
                  <a:t> 	  =</a:t>
                </a:r>
                <a:r>
                  <a:rPr lang="ar-AE" sz="2000" dirty="0"/>
                  <a:t> </a:t>
                </a:r>
                <a:r>
                  <a:rPr lang="de-DE" sz="2000" dirty="0"/>
                  <a:t>   </a:t>
                </a:r>
                <a:r>
                  <a:rPr lang="en-US" sz="2000" dirty="0"/>
                  <a:t>cosine similarity between query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sz="20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accPr>
                      <m:e>
                        <m:r>
                          <a:rPr lang="ar-AE" sz="2000" i="1">
                            <a:latin typeface="Cambria Math"/>
                          </a:rPr>
                          <m:t>𝑞</m:t>
                        </m:r>
                      </m:e>
                    </m:acc>
                  </m:oMath>
                </a14:m>
                <a:r>
                  <a:rPr lang="ar-AE" sz="2000" dirty="0"/>
                  <a:t> </a:t>
                </a:r>
                <a:r>
                  <a:rPr lang="en-US" sz="2000" dirty="0"/>
                  <a:t>and passage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ar-AE" sz="20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accPr>
                      <m:e>
                        <m:r>
                          <a:rPr lang="ar-AE" sz="2000" i="1">
                            <a:latin typeface="Cambria Math"/>
                          </a:rPr>
                          <m:t>𝑑</m:t>
                        </m:r>
                      </m:e>
                    </m:acc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 bwMode="auto">
              <a:xfrm>
                <a:off x="874710" y="1490328"/>
                <a:ext cx="10580688" cy="4344986"/>
              </a:xfrm>
              <a:blipFill>
                <a:blip r:embed="rId2"/>
                <a:stretch>
                  <a:fillRect t="-18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8862390" name="Titel 3"/>
          <p:cNvSpPr>
            <a:spLocks noGrp="1"/>
          </p:cNvSpPr>
          <p:nvPr>
            <p:ph type="title"/>
          </p:nvPr>
        </p:nvSpPr>
        <p:spPr bwMode="auto">
          <a:xfrm>
            <a:off x="874710" y="346074"/>
            <a:ext cx="10580686" cy="684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2600" b="1" i="0" u="none" strike="noStrike" cap="none" spc="0" dirty="0" err="1">
                <a:solidFill>
                  <a:schemeClr val="tx2"/>
                </a:solidFill>
                <a:latin typeface="Open Sans"/>
                <a:cs typeface="Open Sans"/>
              </a:rPr>
              <a:t>ColBERT</a:t>
            </a:r>
            <a:endParaRPr sz="2600" dirty="0"/>
          </a:p>
        </p:txBody>
      </p:sp>
      <p:sp>
        <p:nvSpPr>
          <p:cNvPr id="1643956602" name="Inhaltsplatzhalter 5"/>
          <p:cNvSpPr>
            <a:spLocks noGrp="1"/>
          </p:cNvSpPr>
          <p:nvPr>
            <p:ph sz="quarter" idx="10"/>
          </p:nvPr>
        </p:nvSpPr>
        <p:spPr bwMode="auto">
          <a:xfrm>
            <a:off x="874710" y="1484312"/>
            <a:ext cx="10580688" cy="4344986"/>
          </a:xfrm>
        </p:spPr>
        <p:txBody>
          <a:bodyPr/>
          <a:lstStyle>
            <a:lvl1pPr>
              <a:spcBef>
                <a:spcPts val="1199"/>
              </a:spcBef>
              <a:defRPr/>
            </a:lvl1pPr>
            <a:lvl3pPr>
              <a:spcBef>
                <a:spcPts val="1199"/>
              </a:spcBef>
              <a:defRPr/>
            </a:lvl3pPr>
          </a:lstStyle>
          <a:p>
            <a:pPr lvl="4">
              <a:buFont typeface="Arial"/>
              <a:buChar char="•"/>
              <a:defRPr/>
            </a:pPr>
            <a:r>
              <a:rPr lang="en-US" sz="2000" b="1" dirty="0"/>
              <a:t>Co</a:t>
            </a:r>
            <a:r>
              <a:rPr lang="en-US" sz="2000" dirty="0"/>
              <a:t>ntextualized </a:t>
            </a:r>
            <a:r>
              <a:rPr lang="en-US" sz="2000" b="1" dirty="0"/>
              <a:t>L</a:t>
            </a:r>
            <a:r>
              <a:rPr lang="en-US" sz="2000" dirty="0"/>
              <a:t>ate Interaction over </a:t>
            </a:r>
            <a:r>
              <a:rPr lang="en-US" sz="2000" b="1" dirty="0"/>
              <a:t>BERT</a:t>
            </a:r>
          </a:p>
          <a:p>
            <a:pPr lvl="4">
              <a:buFont typeface="Arial"/>
              <a:buChar char="•"/>
              <a:defRPr/>
            </a:pPr>
            <a:endParaRPr lang="en-US" sz="2000" dirty="0"/>
          </a:p>
          <a:p>
            <a:pPr lvl="4">
              <a:buFont typeface="Arial"/>
              <a:buChar char="•"/>
              <a:defRPr/>
            </a:pPr>
            <a:r>
              <a:rPr lang="en-US" sz="2000" dirty="0"/>
              <a:t>neural retrieval method which measures the semantic similarity between a </a:t>
            </a:r>
            <a:r>
              <a:rPr lang="en-US" sz="2000" b="0" i="0" u="none" strike="noStrike" cap="none" spc="0" dirty="0">
                <a:solidFill>
                  <a:schemeClr val="tx2"/>
                </a:solidFill>
                <a:latin typeface="Open Sans"/>
                <a:ea typeface="+mn-ea"/>
                <a:cs typeface="+mn-cs"/>
              </a:rPr>
              <a:t>query </a:t>
            </a:r>
            <a:r>
              <a:rPr lang="en-US" sz="2000" b="0" i="1" u="none" strike="noStrike" cap="none" spc="0" dirty="0">
                <a:solidFill>
                  <a:schemeClr val="tx2"/>
                </a:solidFill>
                <a:latin typeface="Open Sans"/>
                <a:ea typeface="+mn-ea"/>
                <a:cs typeface="+mn-cs"/>
              </a:rPr>
              <a:t>Q</a:t>
            </a:r>
            <a:r>
              <a:rPr lang="en-US" sz="2000" b="0" i="0" u="none" strike="noStrike" cap="none" spc="0" dirty="0">
                <a:solidFill>
                  <a:schemeClr val="tx2"/>
                </a:solidFill>
                <a:latin typeface="Open Sans"/>
                <a:ea typeface="+mn-ea"/>
                <a:cs typeface="+mn-cs"/>
              </a:rPr>
              <a:t> and a document/passage </a:t>
            </a:r>
            <a:r>
              <a:rPr lang="en-US" sz="2000" b="0" i="1" u="none" strike="noStrike" cap="none" spc="0" dirty="0">
                <a:solidFill>
                  <a:schemeClr val="tx2"/>
                </a:solidFill>
                <a:latin typeface="Open Sans"/>
                <a:ea typeface="+mn-ea"/>
                <a:cs typeface="+mn-cs"/>
              </a:rPr>
              <a:t>D</a:t>
            </a:r>
            <a:r>
              <a:rPr lang="en-US" sz="2000" b="0" i="0" u="none" strike="noStrike" cap="none" spc="0" dirty="0">
                <a:solidFill>
                  <a:schemeClr val="tx2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sz="2000" dirty="0"/>
              <a:t>and returns a single similarity score</a:t>
            </a:r>
          </a:p>
          <a:p>
            <a:pPr lvl="4">
              <a:buFont typeface="Arial"/>
              <a:buChar char="•"/>
              <a:defRPr/>
            </a:pPr>
            <a:endParaRPr lang="en-US" sz="2000" dirty="0"/>
          </a:p>
          <a:p>
            <a:pPr lvl="4">
              <a:buFont typeface="Arial"/>
              <a:buChar char="•"/>
              <a:defRPr/>
            </a:pPr>
            <a:r>
              <a:rPr lang="en-US" sz="2000" dirty="0"/>
              <a:t>by comparing </a:t>
            </a:r>
            <a:r>
              <a:rPr lang="en-US" sz="2000" i="1" dirty="0"/>
              <a:t>Q</a:t>
            </a:r>
            <a:r>
              <a:rPr lang="en-US" sz="2000" dirty="0"/>
              <a:t> with a set of </a:t>
            </a:r>
            <a:r>
              <a:rPr lang="en-US" sz="2000" b="0" i="0" u="none" strike="noStrike" cap="none" spc="0" dirty="0">
                <a:solidFill>
                  <a:schemeClr val="tx2"/>
                </a:solidFill>
                <a:latin typeface="Open Sans"/>
                <a:ea typeface="+mn-ea"/>
                <a:cs typeface="+mn-cs"/>
              </a:rPr>
              <a:t>documents {</a:t>
            </a:r>
            <a:r>
              <a:rPr lang="en-US" sz="2000" b="0" i="1" u="none" strike="noStrike" cap="none" spc="0" dirty="0">
                <a:solidFill>
                  <a:schemeClr val="tx2"/>
                </a:solidFill>
                <a:latin typeface="Open Sans"/>
                <a:ea typeface="+mn-ea"/>
                <a:cs typeface="+mn-cs"/>
              </a:rPr>
              <a:t>D</a:t>
            </a:r>
            <a:r>
              <a:rPr lang="en-US" sz="2000" b="0" i="1" u="none" strike="noStrike" cap="none" spc="0" baseline="-25000" dirty="0">
                <a:solidFill>
                  <a:schemeClr val="tx2"/>
                </a:solidFill>
                <a:latin typeface="Open Sans"/>
                <a:ea typeface="Arial"/>
                <a:cs typeface="Arial"/>
              </a:rPr>
              <a:t>1</a:t>
            </a:r>
            <a:r>
              <a:rPr lang="en-US" sz="2000" b="0" i="0" u="none" strike="noStrike" cap="none" spc="0" dirty="0">
                <a:solidFill>
                  <a:schemeClr val="tx2"/>
                </a:solidFill>
                <a:latin typeface="Open Sans"/>
                <a:ea typeface="Arial"/>
                <a:cs typeface="Arial"/>
              </a:rPr>
              <a:t>, </a:t>
            </a:r>
            <a:r>
              <a:rPr lang="en-US" sz="2000" b="0" i="1" u="none" strike="noStrike" cap="none" spc="0" dirty="0">
                <a:solidFill>
                  <a:schemeClr val="tx2"/>
                </a:solidFill>
                <a:latin typeface="Open Sans"/>
                <a:ea typeface="Arial"/>
                <a:cs typeface="Arial"/>
              </a:rPr>
              <a:t>D</a:t>
            </a:r>
            <a:r>
              <a:rPr lang="en-US" sz="2000" b="0" i="1" u="none" strike="noStrike" cap="none" spc="0" baseline="-25000" dirty="0">
                <a:solidFill>
                  <a:schemeClr val="tx2"/>
                </a:solidFill>
                <a:latin typeface="Open Sans"/>
                <a:ea typeface="Arial"/>
                <a:cs typeface="Arial"/>
              </a:rPr>
              <a:t>2</a:t>
            </a:r>
            <a:r>
              <a:rPr lang="en-US" sz="2000" b="0" i="0" u="none" strike="noStrike" cap="none" spc="0" dirty="0">
                <a:solidFill>
                  <a:schemeClr val="tx2"/>
                </a:solidFill>
                <a:latin typeface="Open Sans"/>
                <a:ea typeface="Arial"/>
                <a:cs typeface="Arial"/>
              </a:rPr>
              <a:t>, ..., </a:t>
            </a:r>
            <a:r>
              <a:rPr lang="en-US" sz="2000" b="0" i="1" u="none" strike="noStrike" cap="none" spc="0" dirty="0">
                <a:solidFill>
                  <a:schemeClr val="tx2"/>
                </a:solidFill>
                <a:latin typeface="Open Sans"/>
                <a:ea typeface="Arial"/>
                <a:cs typeface="Arial"/>
              </a:rPr>
              <a:t>D</a:t>
            </a:r>
            <a:r>
              <a:rPr lang="en-US" sz="2000" b="0" i="1" u="none" strike="noStrike" cap="none" spc="0" baseline="-25000" dirty="0">
                <a:solidFill>
                  <a:schemeClr val="tx2"/>
                </a:solidFill>
                <a:latin typeface="Open Sans"/>
                <a:ea typeface="Arial"/>
                <a:cs typeface="Arial"/>
              </a:rPr>
              <a:t>l</a:t>
            </a:r>
            <a:r>
              <a:rPr lang="en-US" sz="2000" dirty="0"/>
              <a:t>}, we can </a:t>
            </a:r>
            <a:r>
              <a:rPr lang="en-US" sz="2000" b="1" dirty="0"/>
              <a:t>rank</a:t>
            </a:r>
            <a:r>
              <a:rPr lang="en-US" sz="2000" dirty="0"/>
              <a:t> the documents based on their similarity to </a:t>
            </a:r>
            <a:r>
              <a:rPr lang="en-US" sz="2000" i="1" dirty="0"/>
              <a:t>Q</a:t>
            </a:r>
          </a:p>
          <a:p>
            <a:pPr marL="396554" lvl="4" indent="0">
              <a:buNone/>
              <a:defRPr/>
            </a:pPr>
            <a:r>
              <a:rPr lang="en-US" sz="2000" b="1" i="0" u="none" strike="noStrike" cap="none" spc="0" dirty="0">
                <a:solidFill>
                  <a:schemeClr val="tx2"/>
                </a:solidFill>
                <a:latin typeface="Cambria Math"/>
                <a:ea typeface="Cambria Math"/>
                <a:cs typeface="Cambria Math"/>
              </a:rPr>
              <a:t>     →</a:t>
            </a:r>
            <a:r>
              <a:rPr lang="en-US" sz="2000" b="0" i="0" u="none" strike="noStrike" cap="none" spc="0" dirty="0">
                <a:solidFill>
                  <a:schemeClr val="tx2"/>
                </a:solidFill>
                <a:latin typeface="Cambria Math"/>
                <a:ea typeface="Cambria Math"/>
                <a:cs typeface="Cambria Math"/>
              </a:rPr>
              <a:t> </a:t>
            </a:r>
            <a:r>
              <a:rPr lang="en-US" sz="2000" b="0" i="0" u="none" strike="noStrike" cap="none" spc="0" dirty="0">
                <a:solidFill>
                  <a:schemeClr val="tx2"/>
                </a:solidFill>
                <a:latin typeface="Open Sans"/>
                <a:ea typeface="Arial"/>
                <a:cs typeface="Arial"/>
              </a:rPr>
              <a:t> model can be used for non-generative question answering over a given database</a:t>
            </a:r>
            <a:endParaRPr lang="en-US" sz="2000" i="1" dirty="0"/>
          </a:p>
          <a:p>
            <a:pPr lvl="4">
              <a:buFont typeface="Arial"/>
              <a:buChar char="•"/>
              <a:defRPr/>
            </a:pPr>
            <a:endParaRPr lang="en-US" sz="2000" dirty="0"/>
          </a:p>
          <a:p>
            <a:pPr lvl="4">
              <a:buFont typeface="Arial"/>
              <a:buChar char="•"/>
              <a:defRPr/>
            </a:pPr>
            <a:r>
              <a:rPr lang="en-US" sz="2000" b="0" i="0" u="none" strike="noStrike" cap="none" spc="0" dirty="0">
                <a:solidFill>
                  <a:schemeClr val="tx2"/>
                </a:solidFill>
                <a:latin typeface="Open Sans"/>
                <a:ea typeface="+mn-ea"/>
                <a:cs typeface="+mn-cs"/>
              </a:rPr>
              <a:t>needs to be trained on a dataset</a:t>
            </a:r>
            <a:endParaRPr lang="en-US" sz="2000" b="0" i="1" u="none" strike="noStrike" cap="none" spc="0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396553" lvl="4" indent="0">
              <a:buFont typeface="Arial"/>
              <a:buNone/>
              <a:defRPr/>
            </a:pPr>
            <a:r>
              <a:rPr dirty="0"/>
              <a:t>     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8862390" name="Titel 3"/>
          <p:cNvSpPr>
            <a:spLocks noGrp="1"/>
          </p:cNvSpPr>
          <p:nvPr>
            <p:ph type="title"/>
          </p:nvPr>
        </p:nvSpPr>
        <p:spPr bwMode="auto">
          <a:xfrm>
            <a:off x="874710" y="346074"/>
            <a:ext cx="10580686" cy="684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z="2600" dirty="0">
                <a:latin typeface="+mj-lt"/>
                <a:cs typeface="Open Sans"/>
              </a:rPr>
              <a:t>Task: Semantic Retrieval for FANDOM Wikis</a:t>
            </a:r>
            <a:endParaRPr sz="2600" dirty="0">
              <a:latin typeface="+mj-lt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332C8D-118E-ED3D-C24B-BAE590FCE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91" y="782065"/>
            <a:ext cx="10774017" cy="4142835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524020D-B62C-B6B2-F47B-6353B829C23B}"/>
              </a:ext>
            </a:extLst>
          </p:cNvPr>
          <p:cNvSpPr>
            <a:spLocks noGrp="1"/>
          </p:cNvSpPr>
          <p:nvPr>
            <p:ph sz="quarter" idx="10"/>
          </p:nvPr>
        </p:nvSpPr>
        <p:spPr bwMode="auto">
          <a:xfrm>
            <a:off x="603038" y="5360891"/>
            <a:ext cx="10985921" cy="846481"/>
          </a:xfrm>
        </p:spPr>
        <p:txBody>
          <a:bodyPr/>
          <a:lstStyle>
            <a:lvl1pPr>
              <a:spcBef>
                <a:spcPts val="1199"/>
              </a:spcBef>
              <a:defRPr/>
            </a:lvl1pPr>
            <a:lvl3pPr>
              <a:spcBef>
                <a:spcPts val="1199"/>
              </a:spcBef>
              <a:defRPr/>
            </a:lvl3pPr>
          </a:lstStyle>
          <a:p>
            <a:r>
              <a:rPr lang="en-US" sz="2000" b="1" dirty="0"/>
              <a:t>Setting: </a:t>
            </a:r>
            <a:r>
              <a:rPr lang="en-US" sz="2000" dirty="0"/>
              <a:t>find the best-</a:t>
            </a:r>
            <a:r>
              <a:rPr lang="en-US" sz="2000" i="1" dirty="0"/>
              <a:t>k</a:t>
            </a:r>
            <a:r>
              <a:rPr lang="en-US" sz="2000" dirty="0"/>
              <a:t> matching passages that answers a given question written by a user</a:t>
            </a:r>
            <a:endParaRPr lang="en-GB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7327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4936897" name="Titel 3"/>
          <p:cNvSpPr>
            <a:spLocks noGrp="1"/>
          </p:cNvSpPr>
          <p:nvPr>
            <p:ph type="title"/>
          </p:nvPr>
        </p:nvSpPr>
        <p:spPr bwMode="auto">
          <a:xfrm>
            <a:off x="874710" y="346074"/>
            <a:ext cx="10580686" cy="684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Open Sans"/>
                <a:ea typeface="Open Sans"/>
                <a:cs typeface="Open Sans"/>
              </a:rPr>
              <a:t>ColBERT – Big Picture</a:t>
            </a:r>
            <a:endParaRPr lang="en-US">
              <a:latin typeface="Open Sans"/>
              <a:cs typeface="Open Sans"/>
            </a:endParaRPr>
          </a:p>
        </p:txBody>
      </p:sp>
      <p:sp>
        <p:nvSpPr>
          <p:cNvPr id="200464424" name="Textfeld 200464423"/>
          <p:cNvSpPr txBox="1"/>
          <p:nvPr/>
        </p:nvSpPr>
        <p:spPr bwMode="auto">
          <a:xfrm>
            <a:off x="5832824" y="5453821"/>
            <a:ext cx="2889120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Document Tokens</a:t>
            </a:r>
            <a:endParaRPr lang="en-US" b="1">
              <a:latin typeface="Open Sans"/>
              <a:cs typeface="Open Sans"/>
            </a:endParaRPr>
          </a:p>
        </p:txBody>
      </p:sp>
      <p:sp>
        <p:nvSpPr>
          <p:cNvPr id="2130763406" name="Rechteck 2130763405"/>
          <p:cNvSpPr/>
          <p:nvPr/>
        </p:nvSpPr>
        <p:spPr bwMode="auto">
          <a:xfrm>
            <a:off x="2493954" y="4197016"/>
            <a:ext cx="2140480" cy="594406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Transformer Encoder</a:t>
            </a:r>
            <a:endParaRPr lang="en-US" b="1">
              <a:latin typeface="Open Sans"/>
              <a:cs typeface="Open Sans"/>
            </a:endParaRPr>
          </a:p>
        </p:txBody>
      </p:sp>
      <p:sp>
        <p:nvSpPr>
          <p:cNvPr id="1606623247" name="Textfeld 1606623246"/>
          <p:cNvSpPr txBox="1"/>
          <p:nvPr/>
        </p:nvSpPr>
        <p:spPr bwMode="auto">
          <a:xfrm>
            <a:off x="2484631" y="5453821"/>
            <a:ext cx="2141200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Query Tokens</a:t>
            </a:r>
            <a:endParaRPr lang="en-US">
              <a:latin typeface="Open Sans"/>
              <a:cs typeface="Open Sans"/>
            </a:endParaRPr>
          </a:p>
        </p:txBody>
      </p:sp>
      <p:sp>
        <p:nvSpPr>
          <p:cNvPr id="1154767820" name="Rechteck 1154767819"/>
          <p:cNvSpPr/>
          <p:nvPr/>
        </p:nvSpPr>
        <p:spPr bwMode="auto">
          <a:xfrm>
            <a:off x="2493954" y="3612121"/>
            <a:ext cx="612000" cy="3600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 dirty="0">
              <a:latin typeface="Open Sans"/>
              <a:cs typeface="Open Sans"/>
            </a:endParaRPr>
          </a:p>
        </p:txBody>
      </p:sp>
      <p:cxnSp>
        <p:nvCxnSpPr>
          <p:cNvPr id="1431402126" name="Gerader Verbinder 1431402125"/>
          <p:cNvCxnSpPr>
            <a:cxnSpLocks/>
            <a:endCxn id="1154767820" idx="2"/>
          </p:cNvCxnSpPr>
          <p:nvPr/>
        </p:nvCxnSpPr>
        <p:spPr bwMode="auto">
          <a:xfrm rot="16199969" flipV="1">
            <a:off x="2689424" y="4085889"/>
            <a:ext cx="227536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9018873" name="Gerader Verbinder 1949018872"/>
          <p:cNvCxnSpPr>
            <a:cxnSpLocks/>
            <a:stCxn id="2130763406" idx="0"/>
            <a:endCxn id="1150822897" idx="2"/>
          </p:cNvCxnSpPr>
          <p:nvPr/>
        </p:nvCxnSpPr>
        <p:spPr bwMode="auto">
          <a:xfrm rot="16199969" flipV="1">
            <a:off x="3443466" y="4080770"/>
            <a:ext cx="232492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7074356" name="Gerader Verbinder 1707074355"/>
          <p:cNvCxnSpPr>
            <a:cxnSpLocks/>
            <a:endCxn id="1043270290" idx="2"/>
          </p:cNvCxnSpPr>
          <p:nvPr/>
        </p:nvCxnSpPr>
        <p:spPr bwMode="auto">
          <a:xfrm rot="16199969" flipV="1">
            <a:off x="4210306" y="4080531"/>
            <a:ext cx="238253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2563337" name="Gerader Verbinder 2002563336"/>
          <p:cNvCxnSpPr>
            <a:cxnSpLocks/>
            <a:stCxn id="1004253170" idx="0"/>
          </p:cNvCxnSpPr>
          <p:nvPr/>
        </p:nvCxnSpPr>
        <p:spPr bwMode="auto">
          <a:xfrm rot="16199969" flipV="1">
            <a:off x="2673977" y="4909034"/>
            <a:ext cx="241113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647091" name="Gerader Verbinder 601647090"/>
          <p:cNvCxnSpPr>
            <a:cxnSpLocks/>
            <a:stCxn id="304006313" idx="0"/>
          </p:cNvCxnSpPr>
          <p:nvPr/>
        </p:nvCxnSpPr>
        <p:spPr bwMode="auto">
          <a:xfrm rot="16199969">
            <a:off x="4214234" y="4903675"/>
            <a:ext cx="230397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683117" name="Textfeld 386683116"/>
          <p:cNvSpPr txBox="1"/>
          <p:nvPr/>
        </p:nvSpPr>
        <p:spPr bwMode="auto">
          <a:xfrm>
            <a:off x="503113" y="3601405"/>
            <a:ext cx="1992280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i="1">
                <a:latin typeface="Open Sans"/>
                <a:ea typeface="Open Sans"/>
                <a:cs typeface="Open Sans"/>
              </a:rPr>
              <a:t>Query Embeddings</a:t>
            </a:r>
            <a:endParaRPr lang="en-US" i="1">
              <a:latin typeface="Open Sans"/>
              <a:cs typeface="Open Sans"/>
            </a:endParaRPr>
          </a:p>
        </p:txBody>
      </p:sp>
      <p:sp>
        <p:nvSpPr>
          <p:cNvPr id="440314428" name="Textfeld 440314427"/>
          <p:cNvSpPr txBox="1"/>
          <p:nvPr/>
        </p:nvSpPr>
        <p:spPr bwMode="auto">
          <a:xfrm>
            <a:off x="8726645" y="3612121"/>
            <a:ext cx="2393233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0" i="1">
                <a:latin typeface="Open Sans"/>
                <a:ea typeface="Open Sans"/>
                <a:cs typeface="Open Sans"/>
              </a:rPr>
              <a:t>Document Embeddings</a:t>
            </a:r>
            <a:endParaRPr lang="en-US" b="0" i="1">
              <a:latin typeface="Open Sans"/>
              <a:cs typeface="Open Sans"/>
            </a:endParaRPr>
          </a:p>
        </p:txBody>
      </p:sp>
      <p:sp>
        <p:nvSpPr>
          <p:cNvPr id="2100042706" name="Rechteck 2100042705"/>
          <p:cNvSpPr/>
          <p:nvPr/>
        </p:nvSpPr>
        <p:spPr bwMode="auto">
          <a:xfrm>
            <a:off x="3759027" y="2289441"/>
            <a:ext cx="1080000" cy="32400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bg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MaxSim</a:t>
            </a:r>
            <a:endParaRPr lang="en-US" b="1">
              <a:latin typeface="Open Sans"/>
              <a:cs typeface="Open Sans"/>
            </a:endParaRPr>
          </a:p>
        </p:txBody>
      </p:sp>
      <p:sp>
        <p:nvSpPr>
          <p:cNvPr id="1758710120" name="Rechteck 1758710119"/>
          <p:cNvSpPr/>
          <p:nvPr/>
        </p:nvSpPr>
        <p:spPr bwMode="auto">
          <a:xfrm>
            <a:off x="5332629" y="2289441"/>
            <a:ext cx="1080000" cy="32400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bg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MaxSim</a:t>
            </a:r>
            <a:endParaRPr lang="en-US" b="1">
              <a:latin typeface="Open Sans"/>
              <a:cs typeface="Open Sans"/>
            </a:endParaRPr>
          </a:p>
        </p:txBody>
      </p:sp>
      <p:sp>
        <p:nvSpPr>
          <p:cNvPr id="536059765" name="Rechteck 536059764"/>
          <p:cNvSpPr/>
          <p:nvPr/>
        </p:nvSpPr>
        <p:spPr bwMode="auto">
          <a:xfrm>
            <a:off x="6883124" y="2289441"/>
            <a:ext cx="1080000" cy="32400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bg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MaxSim</a:t>
            </a:r>
            <a:endParaRPr lang="en-US" b="1">
              <a:latin typeface="Open Sans"/>
              <a:cs typeface="Open Sans"/>
            </a:endParaRPr>
          </a:p>
        </p:txBody>
      </p:sp>
      <p:cxnSp>
        <p:nvCxnSpPr>
          <p:cNvPr id="3" name="Gerader Verbinder 2"/>
          <p:cNvCxnSpPr>
            <a:cxnSpLocks/>
            <a:stCxn id="1140648178" idx="0"/>
            <a:endCxn id="2100042706" idx="2"/>
          </p:cNvCxnSpPr>
          <p:nvPr/>
        </p:nvCxnSpPr>
        <p:spPr bwMode="auto">
          <a:xfrm rot="16199969" flipV="1">
            <a:off x="4719585" y="2192883"/>
            <a:ext cx="998679" cy="1839796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/>
          <p:cNvCxnSpPr>
            <a:cxnSpLocks/>
            <a:stCxn id="1140648178" idx="0"/>
            <a:endCxn id="1758710120" idx="2"/>
          </p:cNvCxnSpPr>
          <p:nvPr/>
        </p:nvCxnSpPr>
        <p:spPr bwMode="auto">
          <a:xfrm rot="16199969" flipV="1">
            <a:off x="5506386" y="2979684"/>
            <a:ext cx="998679" cy="266194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/>
          <p:cNvCxnSpPr>
            <a:cxnSpLocks/>
            <a:stCxn id="1140648178" idx="0"/>
            <a:endCxn id="536059765" idx="2"/>
          </p:cNvCxnSpPr>
          <p:nvPr/>
        </p:nvCxnSpPr>
        <p:spPr bwMode="auto">
          <a:xfrm rot="16199969">
            <a:off x="6281634" y="2470631"/>
            <a:ext cx="998679" cy="128430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/>
          <p:cNvCxnSpPr>
            <a:cxnSpLocks/>
            <a:stCxn id="102840953" idx="0"/>
            <a:endCxn id="2100042706" idx="2"/>
          </p:cNvCxnSpPr>
          <p:nvPr/>
        </p:nvCxnSpPr>
        <p:spPr bwMode="auto">
          <a:xfrm rot="16199969" flipV="1">
            <a:off x="5101023" y="1811445"/>
            <a:ext cx="991082" cy="2595073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/>
          <p:cNvCxnSpPr>
            <a:cxnSpLocks/>
            <a:stCxn id="102840953" idx="0"/>
            <a:endCxn id="1758710120" idx="2"/>
          </p:cNvCxnSpPr>
          <p:nvPr/>
        </p:nvCxnSpPr>
        <p:spPr bwMode="auto">
          <a:xfrm rot="16199969" flipV="1">
            <a:off x="5887824" y="2598246"/>
            <a:ext cx="991082" cy="1021471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>
            <a:cxnSpLocks/>
            <a:stCxn id="102840953" idx="0"/>
            <a:endCxn id="536059765" idx="2"/>
          </p:cNvCxnSpPr>
          <p:nvPr/>
        </p:nvCxnSpPr>
        <p:spPr bwMode="auto">
          <a:xfrm rot="16199969">
            <a:off x="6663071" y="2844471"/>
            <a:ext cx="991082" cy="529022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>
            <a:cxnSpLocks/>
            <a:stCxn id="847480248" idx="0"/>
            <a:endCxn id="2100042706" idx="2"/>
          </p:cNvCxnSpPr>
          <p:nvPr/>
        </p:nvCxnSpPr>
        <p:spPr bwMode="auto">
          <a:xfrm rot="16199969" flipV="1">
            <a:off x="5483826" y="1428643"/>
            <a:ext cx="998679" cy="3368276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>
            <a:cxnSpLocks/>
            <a:stCxn id="847480248" idx="0"/>
            <a:endCxn id="1758710120" idx="2"/>
          </p:cNvCxnSpPr>
          <p:nvPr/>
        </p:nvCxnSpPr>
        <p:spPr bwMode="auto">
          <a:xfrm rot="16199969" flipV="1">
            <a:off x="6270626" y="2215444"/>
            <a:ext cx="998679" cy="1794674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>
            <a:cxnSpLocks/>
            <a:stCxn id="847480248" idx="0"/>
            <a:endCxn id="536059765" idx="2"/>
          </p:cNvCxnSpPr>
          <p:nvPr/>
        </p:nvCxnSpPr>
        <p:spPr bwMode="auto">
          <a:xfrm rot="16199969" flipV="1">
            <a:off x="7045874" y="2990691"/>
            <a:ext cx="998679" cy="244179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>
            <a:cxnSpLocks/>
            <a:stCxn id="1464597545" idx="0"/>
            <a:endCxn id="2100042706" idx="2"/>
          </p:cNvCxnSpPr>
          <p:nvPr/>
        </p:nvCxnSpPr>
        <p:spPr bwMode="auto">
          <a:xfrm rot="16199969" flipV="1">
            <a:off x="5860496" y="1051972"/>
            <a:ext cx="998679" cy="412161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>
            <a:cxnSpLocks/>
            <a:stCxn id="1464597545" idx="0"/>
            <a:endCxn id="1758710120" idx="2"/>
          </p:cNvCxnSpPr>
          <p:nvPr/>
        </p:nvCxnSpPr>
        <p:spPr bwMode="auto">
          <a:xfrm rot="16199969" flipV="1">
            <a:off x="6647297" y="1838773"/>
            <a:ext cx="998679" cy="2548014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>
            <a:cxnSpLocks/>
            <a:stCxn id="1464597545" idx="0"/>
            <a:endCxn id="536059765" idx="2"/>
          </p:cNvCxnSpPr>
          <p:nvPr/>
        </p:nvCxnSpPr>
        <p:spPr bwMode="auto">
          <a:xfrm rot="16199969" flipV="1">
            <a:off x="7422544" y="2614021"/>
            <a:ext cx="998679" cy="99752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0004978" name="Ellipse 1000004977"/>
              <p:cNvSpPr/>
              <p:nvPr/>
            </p:nvSpPr>
            <p:spPr bwMode="auto">
              <a:xfrm>
                <a:off x="5500023" y="1286985"/>
                <a:ext cx="779132" cy="753340"/>
              </a:xfrm>
              <a:prstGeom prst="ellipse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bg2">
                    <a:lumMod val="50196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800" b="0" i="0" u="none" strike="noStrike" cap="none" spc="0" smtClean="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Cambria Math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u="none" strike="noStrike" cap="none" spc="0">
                          <a:solidFill>
                            <a:schemeClr val="lt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Σ</m:t>
                      </m:r>
                    </m:oMath>
                  </m:oMathPara>
                </a14:m>
                <a:endParaRPr lang="en-US" dirty="0">
                  <a:latin typeface="Open Sans"/>
                  <a:cs typeface="Open Sans"/>
                </a:endParaRPr>
              </a:p>
            </p:txBody>
          </p:sp>
        </mc:Choice>
        <mc:Fallback xmlns="">
          <p:sp>
            <p:nvSpPr>
              <p:cNvPr id="1000004978" name="Ellipse 10000049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00023" y="1286985"/>
                <a:ext cx="779132" cy="75334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 cmpd="sng" algn="ctr">
                <a:solidFill>
                  <a:schemeClr val="bg2">
                    <a:lumMod val="50196"/>
                  </a:schemeClr>
                </a:solidFill>
                <a:prstDash val="solid"/>
                <a:miter lim="800000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r Verbinder 14"/>
          <p:cNvCxnSpPr>
            <a:cxnSpLocks/>
            <a:stCxn id="2100042706" idx="0"/>
            <a:endCxn id="1000004978" idx="3"/>
          </p:cNvCxnSpPr>
          <p:nvPr/>
        </p:nvCxnSpPr>
        <p:spPr bwMode="auto">
          <a:xfrm rot="16199969">
            <a:off x="4776856" y="1452173"/>
            <a:ext cx="359438" cy="1315096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>
            <a:cxnSpLocks/>
            <a:stCxn id="1758710120" idx="0"/>
            <a:endCxn id="1000004978" idx="4"/>
          </p:cNvCxnSpPr>
          <p:nvPr/>
        </p:nvCxnSpPr>
        <p:spPr bwMode="auto">
          <a:xfrm rot="16199969">
            <a:off x="5756552" y="2164884"/>
            <a:ext cx="249114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>
            <a:cxnSpLocks/>
            <a:stCxn id="536059765" idx="0"/>
            <a:endCxn id="1000004978" idx="5"/>
          </p:cNvCxnSpPr>
          <p:nvPr/>
        </p:nvCxnSpPr>
        <p:spPr bwMode="auto">
          <a:xfrm rot="16199969" flipV="1">
            <a:off x="6614370" y="1480687"/>
            <a:ext cx="359438" cy="125807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289987" name="Rechteck 340289986"/>
          <p:cNvSpPr/>
          <p:nvPr/>
        </p:nvSpPr>
        <p:spPr bwMode="auto">
          <a:xfrm>
            <a:off x="5364251" y="752544"/>
            <a:ext cx="1067414" cy="346363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rgbClr val="002060">
                <a:alpha val="99999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Score</a:t>
            </a:r>
            <a:endParaRPr lang="en-US" b="1">
              <a:latin typeface="Open Sans"/>
              <a:cs typeface="Open Sans"/>
            </a:endParaRPr>
          </a:p>
        </p:txBody>
      </p:sp>
      <p:cxnSp>
        <p:nvCxnSpPr>
          <p:cNvPr id="18" name="Gerader Verbinder 17"/>
          <p:cNvCxnSpPr>
            <a:cxnSpLocks/>
            <a:stCxn id="1000004978" idx="0"/>
            <a:endCxn id="340289987" idx="2"/>
          </p:cNvCxnSpPr>
          <p:nvPr/>
        </p:nvCxnSpPr>
        <p:spPr bwMode="auto">
          <a:xfrm rot="16199969">
            <a:off x="5799734" y="1192947"/>
            <a:ext cx="188078" cy="0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0822897" name="Rechteck 1150822896"/>
          <p:cNvSpPr/>
          <p:nvPr/>
        </p:nvSpPr>
        <p:spPr bwMode="auto">
          <a:xfrm>
            <a:off x="3249231" y="3604523"/>
            <a:ext cx="612000" cy="3600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1043270290" name="Rechteck 1043270289"/>
          <p:cNvSpPr/>
          <p:nvPr/>
        </p:nvSpPr>
        <p:spPr bwMode="auto">
          <a:xfrm>
            <a:off x="4022434" y="3601405"/>
            <a:ext cx="612000" cy="3600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1004253170" name="Rechteck 1004253169"/>
          <p:cNvSpPr/>
          <p:nvPr/>
        </p:nvSpPr>
        <p:spPr bwMode="auto">
          <a:xfrm>
            <a:off x="2493954" y="5029591"/>
            <a:ext cx="612000" cy="3600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cxnSp>
        <p:nvCxnSpPr>
          <p:cNvPr id="171199354" name="Gerader Verbinder 171199353"/>
          <p:cNvCxnSpPr>
            <a:cxnSpLocks/>
            <a:stCxn id="1742451584" idx="0"/>
            <a:endCxn id="2130763406" idx="2"/>
          </p:cNvCxnSpPr>
          <p:nvPr/>
        </p:nvCxnSpPr>
        <p:spPr bwMode="auto">
          <a:xfrm rot="16199969">
            <a:off x="3444427" y="4906708"/>
            <a:ext cx="230570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2451584" name="Rechteck 1742451583"/>
          <p:cNvSpPr/>
          <p:nvPr/>
        </p:nvSpPr>
        <p:spPr bwMode="auto">
          <a:xfrm>
            <a:off x="3249231" y="5021993"/>
            <a:ext cx="612000" cy="3600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304006313" name="Rechteck 304006312"/>
          <p:cNvSpPr/>
          <p:nvPr/>
        </p:nvSpPr>
        <p:spPr bwMode="auto">
          <a:xfrm>
            <a:off x="4022434" y="5018874"/>
            <a:ext cx="612000" cy="3600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1208871862" name="Rechteck 1208871861"/>
          <p:cNvSpPr/>
          <p:nvPr/>
        </p:nvSpPr>
        <p:spPr bwMode="auto">
          <a:xfrm>
            <a:off x="5832824" y="4197016"/>
            <a:ext cx="2893820" cy="594406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Transformer</a:t>
            </a:r>
          </a:p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Encoder</a:t>
            </a:r>
          </a:p>
        </p:txBody>
      </p:sp>
      <p:sp>
        <p:nvSpPr>
          <p:cNvPr id="1140648178" name="Rechteck 1140648177"/>
          <p:cNvSpPr/>
          <p:nvPr/>
        </p:nvSpPr>
        <p:spPr bwMode="auto">
          <a:xfrm>
            <a:off x="5832824" y="3612121"/>
            <a:ext cx="612000" cy="36000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cxnSp>
        <p:nvCxnSpPr>
          <p:cNvPr id="1031158326" name="Gerader Verbinder 1031158325"/>
          <p:cNvCxnSpPr>
            <a:cxnSpLocks/>
            <a:endCxn id="1140648178" idx="2"/>
          </p:cNvCxnSpPr>
          <p:nvPr/>
        </p:nvCxnSpPr>
        <p:spPr bwMode="auto">
          <a:xfrm rot="16199969" flipV="1">
            <a:off x="6025865" y="4085889"/>
            <a:ext cx="227536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8266355" name="Gerader Verbinder 1638266354"/>
          <p:cNvCxnSpPr>
            <a:cxnSpLocks/>
            <a:endCxn id="102840953" idx="2"/>
          </p:cNvCxnSpPr>
          <p:nvPr/>
        </p:nvCxnSpPr>
        <p:spPr bwMode="auto">
          <a:xfrm rot="16199969" flipV="1">
            <a:off x="6778975" y="4080770"/>
            <a:ext cx="232492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8828064" name="Gerader Verbinder 1608828063"/>
          <p:cNvCxnSpPr>
            <a:cxnSpLocks/>
            <a:endCxn id="847480248" idx="2"/>
          </p:cNvCxnSpPr>
          <p:nvPr/>
        </p:nvCxnSpPr>
        <p:spPr bwMode="auto">
          <a:xfrm rot="16199969">
            <a:off x="7553535" y="4085889"/>
            <a:ext cx="227536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993407" name="Gerader Verbinder 156993406"/>
          <p:cNvCxnSpPr>
            <a:cxnSpLocks/>
            <a:stCxn id="1099765798" idx="0"/>
          </p:cNvCxnSpPr>
          <p:nvPr/>
        </p:nvCxnSpPr>
        <p:spPr bwMode="auto">
          <a:xfrm rot="16199969">
            <a:off x="6004219" y="4917661"/>
            <a:ext cx="258369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849734" name="Gerader Verbinder 956849733"/>
          <p:cNvCxnSpPr>
            <a:cxnSpLocks/>
            <a:stCxn id="1245723852" idx="0"/>
          </p:cNvCxnSpPr>
          <p:nvPr/>
        </p:nvCxnSpPr>
        <p:spPr bwMode="auto">
          <a:xfrm rot="16199969">
            <a:off x="7533811" y="4917558"/>
            <a:ext cx="258575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40953" name="Rechteck 102840952"/>
          <p:cNvSpPr/>
          <p:nvPr/>
        </p:nvSpPr>
        <p:spPr bwMode="auto">
          <a:xfrm>
            <a:off x="6588101" y="3604523"/>
            <a:ext cx="612000" cy="36000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847480248" name="Rechteck 847480247"/>
          <p:cNvSpPr/>
          <p:nvPr/>
        </p:nvSpPr>
        <p:spPr bwMode="auto">
          <a:xfrm>
            <a:off x="7361304" y="3612121"/>
            <a:ext cx="612000" cy="36000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cxnSp>
        <p:nvCxnSpPr>
          <p:cNvPr id="1239677694" name="Gerader Verbinder 1239677693"/>
          <p:cNvCxnSpPr>
            <a:cxnSpLocks/>
            <a:stCxn id="1791704560" idx="0"/>
          </p:cNvCxnSpPr>
          <p:nvPr/>
        </p:nvCxnSpPr>
        <p:spPr bwMode="auto">
          <a:xfrm rot="16199969">
            <a:off x="6765678" y="4909430"/>
            <a:ext cx="259635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4597545" name="Rechteck 1464597544"/>
          <p:cNvSpPr/>
          <p:nvPr/>
        </p:nvSpPr>
        <p:spPr bwMode="auto">
          <a:xfrm>
            <a:off x="8114645" y="3612121"/>
            <a:ext cx="612000" cy="36000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1099765798" name="Rechteck 1099765797"/>
          <p:cNvSpPr/>
          <p:nvPr/>
        </p:nvSpPr>
        <p:spPr bwMode="auto">
          <a:xfrm>
            <a:off x="5827403" y="5046846"/>
            <a:ext cx="612000" cy="36000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1791704560" name="Rechteck 1791704559"/>
          <p:cNvSpPr/>
          <p:nvPr/>
        </p:nvSpPr>
        <p:spPr bwMode="auto">
          <a:xfrm>
            <a:off x="6582681" y="5039248"/>
            <a:ext cx="612000" cy="36000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1245723852" name="Rechteck 1245723851"/>
          <p:cNvSpPr/>
          <p:nvPr/>
        </p:nvSpPr>
        <p:spPr bwMode="auto">
          <a:xfrm>
            <a:off x="7355883" y="5046846"/>
            <a:ext cx="612000" cy="36000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518669643" name="Rechteck 518669642"/>
          <p:cNvSpPr/>
          <p:nvPr/>
        </p:nvSpPr>
        <p:spPr bwMode="auto">
          <a:xfrm>
            <a:off x="8109225" y="5046846"/>
            <a:ext cx="612000" cy="36000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cxnSp>
        <p:nvCxnSpPr>
          <p:cNvPr id="1095849825" name="Gerader Verbinder 1095849824"/>
          <p:cNvCxnSpPr>
            <a:cxnSpLocks/>
            <a:stCxn id="518669643" idx="0"/>
          </p:cNvCxnSpPr>
          <p:nvPr/>
        </p:nvCxnSpPr>
        <p:spPr bwMode="auto">
          <a:xfrm rot="16199969" flipV="1">
            <a:off x="8282859" y="4917661"/>
            <a:ext cx="258369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4877855" name="Gerader Verbinder 1234877854"/>
          <p:cNvCxnSpPr>
            <a:cxnSpLocks/>
            <a:endCxn id="1464597545" idx="2"/>
          </p:cNvCxnSpPr>
          <p:nvPr/>
        </p:nvCxnSpPr>
        <p:spPr bwMode="auto">
          <a:xfrm rot="16199969">
            <a:off x="8303136" y="4086918"/>
            <a:ext cx="229594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>
            <a:cxnSpLocks/>
            <a:stCxn id="1154767820" idx="0"/>
            <a:endCxn id="2100042706" idx="1"/>
          </p:cNvCxnSpPr>
          <p:nvPr/>
        </p:nvCxnSpPr>
        <p:spPr bwMode="auto">
          <a:xfrm rot="16199969">
            <a:off x="2699150" y="2552244"/>
            <a:ext cx="1160679" cy="959073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lgDash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cxnSpLocks/>
            <a:stCxn id="1150822897" idx="0"/>
            <a:endCxn id="1758710120" idx="1"/>
          </p:cNvCxnSpPr>
          <p:nvPr/>
        </p:nvCxnSpPr>
        <p:spPr bwMode="auto">
          <a:xfrm rot="16199969">
            <a:off x="3867389" y="2139283"/>
            <a:ext cx="1153082" cy="1777398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lgDash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cxnSpLocks/>
            <a:stCxn id="1043270290" idx="0"/>
            <a:endCxn id="536059765" idx="1"/>
          </p:cNvCxnSpPr>
          <p:nvPr/>
        </p:nvCxnSpPr>
        <p:spPr bwMode="auto">
          <a:xfrm rot="16199969">
            <a:off x="5030797" y="1749078"/>
            <a:ext cx="1149963" cy="2554689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lgDash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9889285" name="Textfeld 1729889284"/>
          <p:cNvSpPr txBox="1"/>
          <p:nvPr/>
        </p:nvSpPr>
        <p:spPr bwMode="auto">
          <a:xfrm>
            <a:off x="9551863" y="5198873"/>
            <a:ext cx="2488758" cy="8233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defRPr/>
            </a:pPr>
            <a:r>
              <a:rPr b="1" i="1"/>
              <a:t>Note:</a:t>
            </a:r>
            <a:r>
              <a:rPr i="1"/>
              <a:t> the same encoder is used for query and documents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4679562" name="Titel 3"/>
          <p:cNvSpPr>
            <a:spLocks noGrp="1"/>
          </p:cNvSpPr>
          <p:nvPr>
            <p:ph type="title"/>
          </p:nvPr>
        </p:nvSpPr>
        <p:spPr bwMode="auto">
          <a:xfrm>
            <a:off x="874710" y="346073"/>
            <a:ext cx="10580686" cy="68421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Open Sans"/>
                <a:ea typeface="Open Sans"/>
                <a:cs typeface="Open Sans"/>
              </a:rPr>
              <a:t>ColBERT – Big Picture</a:t>
            </a:r>
            <a:endParaRPr lang="en-US">
              <a:latin typeface="Open Sans"/>
              <a:cs typeface="Open Sans"/>
            </a:endParaRPr>
          </a:p>
        </p:txBody>
      </p:sp>
      <p:sp>
        <p:nvSpPr>
          <p:cNvPr id="1081560947" name="Textfeld 1081560946"/>
          <p:cNvSpPr txBox="1"/>
          <p:nvPr/>
        </p:nvSpPr>
        <p:spPr bwMode="auto">
          <a:xfrm>
            <a:off x="5832824" y="5453820"/>
            <a:ext cx="2889119" cy="3356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Document Tokens</a:t>
            </a:r>
            <a:endParaRPr lang="en-US" b="1">
              <a:latin typeface="Open Sans"/>
              <a:cs typeface="Open Sans"/>
            </a:endParaRPr>
          </a:p>
        </p:txBody>
      </p:sp>
      <p:sp>
        <p:nvSpPr>
          <p:cNvPr id="221257870" name="Rechteck 221257869"/>
          <p:cNvSpPr/>
          <p:nvPr/>
        </p:nvSpPr>
        <p:spPr bwMode="auto">
          <a:xfrm>
            <a:off x="2493954" y="4197015"/>
            <a:ext cx="2140479" cy="594405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solidFill>
              <a:schemeClr val="accent1">
                <a:lumMod val="50196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Transformer Encoder</a:t>
            </a:r>
            <a:endParaRPr lang="en-US" b="1">
              <a:latin typeface="Open Sans"/>
              <a:cs typeface="Open Sans"/>
            </a:endParaRPr>
          </a:p>
        </p:txBody>
      </p:sp>
      <p:sp>
        <p:nvSpPr>
          <p:cNvPr id="457339666" name="Textfeld 457339665"/>
          <p:cNvSpPr txBox="1"/>
          <p:nvPr/>
        </p:nvSpPr>
        <p:spPr bwMode="auto">
          <a:xfrm>
            <a:off x="2484630" y="5453820"/>
            <a:ext cx="2141199" cy="3356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Query Tokens</a:t>
            </a:r>
            <a:endParaRPr lang="en-US">
              <a:latin typeface="Open Sans"/>
              <a:cs typeface="Open Sans"/>
            </a:endParaRPr>
          </a:p>
        </p:txBody>
      </p:sp>
      <p:sp>
        <p:nvSpPr>
          <p:cNvPr id="610431695" name="Rechteck 610431694"/>
          <p:cNvSpPr/>
          <p:nvPr/>
        </p:nvSpPr>
        <p:spPr bwMode="auto">
          <a:xfrm>
            <a:off x="2493954" y="3612120"/>
            <a:ext cx="612000" cy="360000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 cap="flat" cmpd="sng" algn="ctr">
            <a:solidFill>
              <a:schemeClr val="accent5">
                <a:lumMod val="74901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cxnSp>
        <p:nvCxnSpPr>
          <p:cNvPr id="622136936" name="Gerader Verbinder 622136935"/>
          <p:cNvCxnSpPr>
            <a:cxnSpLocks/>
            <a:endCxn id="610431695" idx="2"/>
          </p:cNvCxnSpPr>
          <p:nvPr/>
        </p:nvCxnSpPr>
        <p:spPr bwMode="auto">
          <a:xfrm rot="16199933" flipV="1">
            <a:off x="2689423" y="4085888"/>
            <a:ext cx="227535" cy="0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300315" name="Gerader Verbinder 1129300314"/>
          <p:cNvCxnSpPr>
            <a:cxnSpLocks/>
            <a:stCxn id="221257870" idx="0"/>
            <a:endCxn id="207927215" idx="2"/>
          </p:cNvCxnSpPr>
          <p:nvPr/>
        </p:nvCxnSpPr>
        <p:spPr bwMode="auto">
          <a:xfrm rot="16199933" flipV="1">
            <a:off x="3443465" y="4080769"/>
            <a:ext cx="232491" cy="0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396615" name="Gerader Verbinder 174396614"/>
          <p:cNvCxnSpPr>
            <a:cxnSpLocks/>
            <a:endCxn id="288753008" idx="2"/>
          </p:cNvCxnSpPr>
          <p:nvPr/>
        </p:nvCxnSpPr>
        <p:spPr bwMode="auto">
          <a:xfrm rot="16199933" flipV="1">
            <a:off x="4210305" y="4080530"/>
            <a:ext cx="238252" cy="0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543926" name="Gerader Verbinder 488543925"/>
          <p:cNvCxnSpPr>
            <a:cxnSpLocks/>
            <a:stCxn id="1098509980" idx="0"/>
          </p:cNvCxnSpPr>
          <p:nvPr/>
        </p:nvCxnSpPr>
        <p:spPr bwMode="auto">
          <a:xfrm rot="16199933" flipV="1">
            <a:off x="2673977" y="4909033"/>
            <a:ext cx="241112" cy="0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65191" name="Gerader Verbinder 19565190"/>
          <p:cNvCxnSpPr>
            <a:cxnSpLocks/>
            <a:stCxn id="1234909835" idx="0"/>
          </p:cNvCxnSpPr>
          <p:nvPr/>
        </p:nvCxnSpPr>
        <p:spPr bwMode="auto">
          <a:xfrm rot="16199933">
            <a:off x="4214233" y="4903674"/>
            <a:ext cx="230396" cy="0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0986316" name="Textfeld 1920986315"/>
          <p:cNvSpPr txBox="1"/>
          <p:nvPr/>
        </p:nvSpPr>
        <p:spPr bwMode="auto">
          <a:xfrm>
            <a:off x="503112" y="3601404"/>
            <a:ext cx="1992278" cy="335638"/>
          </a:xfrm>
          <a:prstGeom prst="rect">
            <a:avLst/>
          </a:prstGeom>
          <a:noFill/>
          <a:ln w="12700">
            <a:noFill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i="1">
                <a:latin typeface="Open Sans"/>
                <a:ea typeface="Open Sans"/>
                <a:cs typeface="Open Sans"/>
              </a:rPr>
              <a:t>Query Embeddings</a:t>
            </a:r>
            <a:endParaRPr lang="en-US" i="1">
              <a:latin typeface="Open Sans"/>
              <a:cs typeface="Open Sans"/>
            </a:endParaRPr>
          </a:p>
        </p:txBody>
      </p:sp>
      <p:sp>
        <p:nvSpPr>
          <p:cNvPr id="1371144429" name="Textfeld 1371144428"/>
          <p:cNvSpPr txBox="1"/>
          <p:nvPr/>
        </p:nvSpPr>
        <p:spPr bwMode="auto">
          <a:xfrm>
            <a:off x="8726645" y="3612120"/>
            <a:ext cx="2393232" cy="335638"/>
          </a:xfrm>
          <a:prstGeom prst="rect">
            <a:avLst/>
          </a:prstGeom>
          <a:noFill/>
          <a:ln w="12700">
            <a:noFill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0" i="1">
                <a:latin typeface="Open Sans"/>
                <a:ea typeface="Open Sans"/>
                <a:cs typeface="Open Sans"/>
              </a:rPr>
              <a:t>Document Embeddings</a:t>
            </a:r>
            <a:endParaRPr lang="en-US" b="0" i="1">
              <a:latin typeface="Open Sans"/>
              <a:cs typeface="Open Sans"/>
            </a:endParaRPr>
          </a:p>
        </p:txBody>
      </p:sp>
      <p:sp>
        <p:nvSpPr>
          <p:cNvPr id="389575841" name="Rechteck 389575840"/>
          <p:cNvSpPr/>
          <p:nvPr/>
        </p:nvSpPr>
        <p:spPr bwMode="auto">
          <a:xfrm>
            <a:off x="3759026" y="2289440"/>
            <a:ext cx="1080000" cy="324000"/>
          </a:xfrm>
          <a:prstGeom prst="rect">
            <a:avLst/>
          </a:prstGeom>
          <a:solidFill>
            <a:schemeClr val="bg2">
              <a:alpha val="30000"/>
            </a:schemeClr>
          </a:solidFill>
          <a:ln w="12700" cap="flat" cmpd="sng" algn="ctr">
            <a:solidFill>
              <a:schemeClr val="bg2">
                <a:lumMod val="50196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MaxSim</a:t>
            </a:r>
            <a:endParaRPr lang="en-US" b="1">
              <a:latin typeface="Open Sans"/>
              <a:cs typeface="Open Sans"/>
            </a:endParaRPr>
          </a:p>
        </p:txBody>
      </p:sp>
      <p:sp>
        <p:nvSpPr>
          <p:cNvPr id="1025209039" name="Rechteck 1025209038"/>
          <p:cNvSpPr/>
          <p:nvPr/>
        </p:nvSpPr>
        <p:spPr bwMode="auto">
          <a:xfrm>
            <a:off x="5332628" y="2289440"/>
            <a:ext cx="1080000" cy="324000"/>
          </a:xfrm>
          <a:prstGeom prst="rect">
            <a:avLst/>
          </a:prstGeom>
          <a:solidFill>
            <a:schemeClr val="bg2">
              <a:alpha val="30000"/>
            </a:schemeClr>
          </a:solidFill>
          <a:ln w="12700" cap="flat" cmpd="sng" algn="ctr">
            <a:solidFill>
              <a:schemeClr val="bg2">
                <a:lumMod val="50196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MaxSim</a:t>
            </a:r>
            <a:endParaRPr lang="en-US" b="1">
              <a:latin typeface="Open Sans"/>
              <a:cs typeface="Open Sans"/>
            </a:endParaRPr>
          </a:p>
        </p:txBody>
      </p:sp>
      <p:sp>
        <p:nvSpPr>
          <p:cNvPr id="1037927864" name="Rechteck 1037927863"/>
          <p:cNvSpPr/>
          <p:nvPr/>
        </p:nvSpPr>
        <p:spPr bwMode="auto">
          <a:xfrm>
            <a:off x="6883124" y="2289440"/>
            <a:ext cx="1080000" cy="324000"/>
          </a:xfrm>
          <a:prstGeom prst="rect">
            <a:avLst/>
          </a:prstGeom>
          <a:solidFill>
            <a:schemeClr val="bg2">
              <a:alpha val="30000"/>
            </a:schemeClr>
          </a:solidFill>
          <a:ln w="12700" cap="flat" cmpd="sng" algn="ctr">
            <a:solidFill>
              <a:schemeClr val="bg2">
                <a:lumMod val="50196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MaxSim</a:t>
            </a:r>
            <a:endParaRPr lang="en-US" b="1">
              <a:latin typeface="Open Sans"/>
              <a:cs typeface="Open Sans"/>
            </a:endParaRPr>
          </a:p>
        </p:txBody>
      </p:sp>
      <p:cxnSp>
        <p:nvCxnSpPr>
          <p:cNvPr id="1129437824" name="Gerader Verbinder 1129437823"/>
          <p:cNvCxnSpPr>
            <a:cxnSpLocks/>
            <a:stCxn id="195132837" idx="0"/>
            <a:endCxn id="389575841" idx="2"/>
          </p:cNvCxnSpPr>
          <p:nvPr/>
        </p:nvCxnSpPr>
        <p:spPr bwMode="auto">
          <a:xfrm rot="16199933" flipV="1">
            <a:off x="4719584" y="2192882"/>
            <a:ext cx="998678" cy="1839794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432179" name="Gerader Verbinder 283432178"/>
          <p:cNvCxnSpPr>
            <a:cxnSpLocks/>
            <a:stCxn id="195132837" idx="0"/>
            <a:endCxn id="1025209039" idx="2"/>
          </p:cNvCxnSpPr>
          <p:nvPr/>
        </p:nvCxnSpPr>
        <p:spPr bwMode="auto">
          <a:xfrm rot="16199933" flipV="1">
            <a:off x="5506385" y="2979684"/>
            <a:ext cx="998678" cy="266193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8392492" name="Gerader Verbinder 1908392491"/>
          <p:cNvCxnSpPr>
            <a:cxnSpLocks/>
            <a:stCxn id="195132837" idx="0"/>
            <a:endCxn id="1037927864" idx="2"/>
          </p:cNvCxnSpPr>
          <p:nvPr/>
        </p:nvCxnSpPr>
        <p:spPr bwMode="auto">
          <a:xfrm rot="16199933">
            <a:off x="6281633" y="2470630"/>
            <a:ext cx="998678" cy="1284299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649755" name="Gerader Verbinder 727649754"/>
          <p:cNvCxnSpPr>
            <a:cxnSpLocks/>
            <a:stCxn id="688155558" idx="0"/>
            <a:endCxn id="389575841" idx="2"/>
          </p:cNvCxnSpPr>
          <p:nvPr/>
        </p:nvCxnSpPr>
        <p:spPr bwMode="auto">
          <a:xfrm rot="16199933" flipV="1">
            <a:off x="5101022" y="1811444"/>
            <a:ext cx="991081" cy="2595072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8319038" name="Gerader Verbinder 1608319037"/>
          <p:cNvCxnSpPr>
            <a:cxnSpLocks/>
            <a:stCxn id="688155558" idx="0"/>
            <a:endCxn id="1025209039" idx="2"/>
          </p:cNvCxnSpPr>
          <p:nvPr/>
        </p:nvCxnSpPr>
        <p:spPr bwMode="auto">
          <a:xfrm rot="16199933" flipV="1">
            <a:off x="5887823" y="2598246"/>
            <a:ext cx="991081" cy="1021470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4583308" name="Gerader Verbinder 1814583307"/>
          <p:cNvCxnSpPr>
            <a:cxnSpLocks/>
            <a:stCxn id="688155558" idx="0"/>
            <a:endCxn id="1037927864" idx="2"/>
          </p:cNvCxnSpPr>
          <p:nvPr/>
        </p:nvCxnSpPr>
        <p:spPr bwMode="auto">
          <a:xfrm rot="16199933">
            <a:off x="6663070" y="2844470"/>
            <a:ext cx="991081" cy="529021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960178" name="Gerader Verbinder 401960177"/>
          <p:cNvCxnSpPr>
            <a:cxnSpLocks/>
            <a:stCxn id="1306633415" idx="0"/>
            <a:endCxn id="389575841" idx="2"/>
          </p:cNvCxnSpPr>
          <p:nvPr/>
        </p:nvCxnSpPr>
        <p:spPr bwMode="auto">
          <a:xfrm rot="16199933" flipV="1">
            <a:off x="5483826" y="1428642"/>
            <a:ext cx="998678" cy="3368275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5682789" name="Gerader Verbinder 1945682788"/>
          <p:cNvCxnSpPr>
            <a:cxnSpLocks/>
            <a:stCxn id="1306633415" idx="0"/>
            <a:endCxn id="1025209039" idx="2"/>
          </p:cNvCxnSpPr>
          <p:nvPr/>
        </p:nvCxnSpPr>
        <p:spPr bwMode="auto">
          <a:xfrm rot="16199933" flipV="1">
            <a:off x="6270625" y="2215443"/>
            <a:ext cx="998678" cy="1794673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55300" name="Gerader Verbinder 24355299"/>
          <p:cNvCxnSpPr>
            <a:cxnSpLocks/>
            <a:stCxn id="1306633415" idx="0"/>
            <a:endCxn id="1037927864" idx="2"/>
          </p:cNvCxnSpPr>
          <p:nvPr/>
        </p:nvCxnSpPr>
        <p:spPr bwMode="auto">
          <a:xfrm rot="16199933" flipV="1">
            <a:off x="7045873" y="2990690"/>
            <a:ext cx="998678" cy="244179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5640511" name="Gerader Verbinder 2095640510"/>
          <p:cNvCxnSpPr>
            <a:cxnSpLocks/>
            <a:stCxn id="1988496741" idx="0"/>
            <a:endCxn id="389575841" idx="2"/>
          </p:cNvCxnSpPr>
          <p:nvPr/>
        </p:nvCxnSpPr>
        <p:spPr bwMode="auto">
          <a:xfrm rot="16199933" flipV="1">
            <a:off x="5860495" y="1051971"/>
            <a:ext cx="998678" cy="4121616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239278" name="Gerader Verbinder 264239277"/>
          <p:cNvCxnSpPr>
            <a:cxnSpLocks/>
            <a:stCxn id="1988496741" idx="0"/>
            <a:endCxn id="1025209039" idx="2"/>
          </p:cNvCxnSpPr>
          <p:nvPr/>
        </p:nvCxnSpPr>
        <p:spPr bwMode="auto">
          <a:xfrm rot="16199933" flipV="1">
            <a:off x="6647297" y="1838772"/>
            <a:ext cx="998678" cy="2548013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496134" name="Gerader Verbinder 848496133"/>
          <p:cNvCxnSpPr>
            <a:cxnSpLocks/>
            <a:stCxn id="1988496741" idx="0"/>
            <a:endCxn id="1037927864" idx="2"/>
          </p:cNvCxnSpPr>
          <p:nvPr/>
        </p:nvCxnSpPr>
        <p:spPr bwMode="auto">
          <a:xfrm rot="16199933" flipV="1">
            <a:off x="7422544" y="2614020"/>
            <a:ext cx="998678" cy="997519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2587063" name="Ellipse 1352587062"/>
              <p:cNvSpPr/>
              <p:nvPr/>
            </p:nvSpPr>
            <p:spPr bwMode="auto">
              <a:xfrm>
                <a:off x="5500022" y="1286984"/>
                <a:ext cx="779131" cy="753339"/>
              </a:xfrm>
              <a:prstGeom prst="ellipse">
                <a:avLst/>
              </a:prstGeom>
              <a:solidFill>
                <a:schemeClr val="bg2">
                  <a:alpha val="30000"/>
                </a:schemeClr>
              </a:solidFill>
              <a:ln w="12700" cap="flat" cmpd="sng" algn="ctr">
                <a:solidFill>
                  <a:schemeClr val="bg2">
                    <a:lumMod val="50196"/>
                    <a:alpha val="3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u="none" strike="noStrike" cap="none" spc="0">
                        <a:solidFill>
                          <a:schemeClr val="lt1"/>
                        </a:solidFill>
                        <a:latin typeface="Cambria Math"/>
                        <a:ea typeface="Cambria Math"/>
                        <a:cs typeface="Cambria Math"/>
                      </a:rPr>
                      <m:t>Σ</m:t>
                    </m:r>
                  </m:oMath>
                </a14:m>
                <a:r>
                  <a:rPr lang="en-US" dirty="0">
                    <a:latin typeface="Open Sans"/>
                    <a:cs typeface="Open Sans"/>
                  </a:rPr>
                  <a:t> </a:t>
                </a:r>
              </a:p>
            </p:txBody>
          </p:sp>
        </mc:Choice>
        <mc:Fallback xmlns="">
          <p:sp>
            <p:nvSpPr>
              <p:cNvPr id="1352587063" name="Ellipse 13525870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00022" y="1286984"/>
                <a:ext cx="779131" cy="75333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 cmpd="sng" algn="ctr">
                <a:solidFill>
                  <a:schemeClr val="bg2">
                    <a:lumMod val="50196"/>
                    <a:alpha val="30000"/>
                  </a:schemeClr>
                </a:solidFill>
                <a:prstDash val="solid"/>
                <a:miter lim="800000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3591861" name="Gerader Verbinder 1023591860"/>
          <p:cNvCxnSpPr>
            <a:cxnSpLocks/>
            <a:stCxn id="389575841" idx="0"/>
            <a:endCxn id="1352587063" idx="3"/>
          </p:cNvCxnSpPr>
          <p:nvPr/>
        </p:nvCxnSpPr>
        <p:spPr bwMode="auto">
          <a:xfrm rot="16199933">
            <a:off x="4776855" y="1452172"/>
            <a:ext cx="359437" cy="1315095"/>
          </a:xfrm>
          <a:prstGeom prst="line">
            <a:avLst/>
          </a:prstGeom>
          <a:ln w="12699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7005566" name="Gerader Verbinder 1847005565"/>
          <p:cNvCxnSpPr>
            <a:cxnSpLocks/>
            <a:stCxn id="1025209039" idx="0"/>
            <a:endCxn id="1352587063" idx="4"/>
          </p:cNvCxnSpPr>
          <p:nvPr/>
        </p:nvCxnSpPr>
        <p:spPr bwMode="auto">
          <a:xfrm rot="16199933">
            <a:off x="5756551" y="2164883"/>
            <a:ext cx="249113" cy="0"/>
          </a:xfrm>
          <a:prstGeom prst="line">
            <a:avLst/>
          </a:prstGeom>
          <a:ln w="12699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748522" name="Gerader Verbinder 369748521"/>
          <p:cNvCxnSpPr>
            <a:cxnSpLocks/>
            <a:stCxn id="1037927864" idx="0"/>
            <a:endCxn id="1352587063" idx="5"/>
          </p:cNvCxnSpPr>
          <p:nvPr/>
        </p:nvCxnSpPr>
        <p:spPr bwMode="auto">
          <a:xfrm rot="16199933" flipV="1">
            <a:off x="6614370" y="1480686"/>
            <a:ext cx="359437" cy="1258069"/>
          </a:xfrm>
          <a:prstGeom prst="line">
            <a:avLst/>
          </a:prstGeom>
          <a:ln w="12699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6836740" name="Rechteck 556836739"/>
          <p:cNvSpPr/>
          <p:nvPr/>
        </p:nvSpPr>
        <p:spPr bwMode="auto">
          <a:xfrm>
            <a:off x="5364250" y="752544"/>
            <a:ext cx="1067413" cy="346362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 cap="flat" cmpd="sng" algn="ctr">
            <a:solidFill>
              <a:srgbClr val="002060">
                <a:alpha val="3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Score</a:t>
            </a:r>
            <a:endParaRPr lang="en-US" b="1">
              <a:latin typeface="Open Sans"/>
              <a:cs typeface="Open Sans"/>
            </a:endParaRPr>
          </a:p>
        </p:txBody>
      </p:sp>
      <p:cxnSp>
        <p:nvCxnSpPr>
          <p:cNvPr id="1541902382" name="Gerader Verbinder 1541902381"/>
          <p:cNvCxnSpPr>
            <a:cxnSpLocks/>
            <a:stCxn id="1352587063" idx="0"/>
            <a:endCxn id="556836740" idx="2"/>
          </p:cNvCxnSpPr>
          <p:nvPr/>
        </p:nvCxnSpPr>
        <p:spPr bwMode="auto">
          <a:xfrm rot="16199933">
            <a:off x="5799733" y="1192946"/>
            <a:ext cx="188077" cy="0"/>
          </a:xfrm>
          <a:prstGeom prst="line">
            <a:avLst/>
          </a:prstGeom>
          <a:ln w="19049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927215" name="Rechteck 207927214"/>
          <p:cNvSpPr/>
          <p:nvPr/>
        </p:nvSpPr>
        <p:spPr bwMode="auto">
          <a:xfrm>
            <a:off x="3249230" y="3604522"/>
            <a:ext cx="612000" cy="360000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 cap="flat" cmpd="sng" algn="ctr">
            <a:solidFill>
              <a:schemeClr val="accent5">
                <a:lumMod val="74901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288753008" name="Rechteck 288753007"/>
          <p:cNvSpPr/>
          <p:nvPr/>
        </p:nvSpPr>
        <p:spPr bwMode="auto">
          <a:xfrm>
            <a:off x="4022433" y="3601404"/>
            <a:ext cx="612000" cy="360000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 cap="flat" cmpd="sng" algn="ctr">
            <a:solidFill>
              <a:schemeClr val="accent5">
                <a:lumMod val="74901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1098509980" name="Rechteck 1098509979"/>
          <p:cNvSpPr/>
          <p:nvPr/>
        </p:nvSpPr>
        <p:spPr bwMode="auto">
          <a:xfrm>
            <a:off x="2493954" y="5029590"/>
            <a:ext cx="612000" cy="3600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cxnSp>
        <p:nvCxnSpPr>
          <p:cNvPr id="1023310033" name="Gerader Verbinder 1023310032"/>
          <p:cNvCxnSpPr>
            <a:cxnSpLocks/>
            <a:stCxn id="282100413" idx="0"/>
            <a:endCxn id="221257870" idx="2"/>
          </p:cNvCxnSpPr>
          <p:nvPr/>
        </p:nvCxnSpPr>
        <p:spPr bwMode="auto">
          <a:xfrm rot="16199933">
            <a:off x="3444426" y="4906707"/>
            <a:ext cx="230568" cy="0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100413" name="Rechteck 282100412"/>
          <p:cNvSpPr/>
          <p:nvPr/>
        </p:nvSpPr>
        <p:spPr bwMode="auto">
          <a:xfrm>
            <a:off x="3249230" y="5021992"/>
            <a:ext cx="612000" cy="3600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1234909835" name="Rechteck 1234909834"/>
          <p:cNvSpPr/>
          <p:nvPr/>
        </p:nvSpPr>
        <p:spPr bwMode="auto">
          <a:xfrm>
            <a:off x="4022433" y="5018873"/>
            <a:ext cx="612000" cy="3600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591288365" name="Rechteck 591288364"/>
          <p:cNvSpPr/>
          <p:nvPr/>
        </p:nvSpPr>
        <p:spPr bwMode="auto">
          <a:xfrm>
            <a:off x="5832824" y="4197015"/>
            <a:ext cx="2893820" cy="594405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solidFill>
              <a:schemeClr val="accent1">
                <a:lumMod val="50196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Transformer</a:t>
            </a:r>
          </a:p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Encoder</a:t>
            </a:r>
          </a:p>
        </p:txBody>
      </p:sp>
      <p:sp>
        <p:nvSpPr>
          <p:cNvPr id="195132837" name="Rechteck 195132836"/>
          <p:cNvSpPr/>
          <p:nvPr/>
        </p:nvSpPr>
        <p:spPr bwMode="auto">
          <a:xfrm>
            <a:off x="5832824" y="3612120"/>
            <a:ext cx="612000" cy="360000"/>
          </a:xfrm>
          <a:prstGeom prst="rect">
            <a:avLst/>
          </a:prstGeom>
          <a:solidFill>
            <a:schemeClr val="accent2">
              <a:alpha val="30000"/>
            </a:schemeClr>
          </a:solidFill>
          <a:ln w="12700" cap="flat" cmpd="sng" algn="ctr">
            <a:solidFill>
              <a:schemeClr val="accent2">
                <a:lumMod val="50196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cxnSp>
        <p:nvCxnSpPr>
          <p:cNvPr id="823624200" name="Gerader Verbinder 823624199"/>
          <p:cNvCxnSpPr>
            <a:cxnSpLocks/>
            <a:endCxn id="195132837" idx="2"/>
          </p:cNvCxnSpPr>
          <p:nvPr/>
        </p:nvCxnSpPr>
        <p:spPr bwMode="auto">
          <a:xfrm rot="16199933" flipV="1">
            <a:off x="6025865" y="4085888"/>
            <a:ext cx="227535" cy="0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3318671" name="Gerader Verbinder 1723318670"/>
          <p:cNvCxnSpPr>
            <a:cxnSpLocks/>
            <a:endCxn id="688155558" idx="2"/>
          </p:cNvCxnSpPr>
          <p:nvPr/>
        </p:nvCxnSpPr>
        <p:spPr bwMode="auto">
          <a:xfrm rot="16199933" flipV="1">
            <a:off x="6778974" y="4080769"/>
            <a:ext cx="232491" cy="0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715826" name="Gerader Verbinder 975715825"/>
          <p:cNvCxnSpPr>
            <a:cxnSpLocks/>
            <a:endCxn id="1306633415" idx="2"/>
          </p:cNvCxnSpPr>
          <p:nvPr/>
        </p:nvCxnSpPr>
        <p:spPr bwMode="auto">
          <a:xfrm rot="16199933">
            <a:off x="7553535" y="4085888"/>
            <a:ext cx="227535" cy="0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4023459" name="Gerader Verbinder 654023458"/>
          <p:cNvCxnSpPr>
            <a:cxnSpLocks/>
            <a:stCxn id="2055743817" idx="0"/>
          </p:cNvCxnSpPr>
          <p:nvPr/>
        </p:nvCxnSpPr>
        <p:spPr bwMode="auto">
          <a:xfrm rot="16199933">
            <a:off x="6004217" y="4917660"/>
            <a:ext cx="258368" cy="0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980779" name="Gerader Verbinder 344980778"/>
          <p:cNvCxnSpPr>
            <a:cxnSpLocks/>
            <a:stCxn id="1066227013" idx="0"/>
          </p:cNvCxnSpPr>
          <p:nvPr/>
        </p:nvCxnSpPr>
        <p:spPr bwMode="auto">
          <a:xfrm rot="16199933">
            <a:off x="7533811" y="4917557"/>
            <a:ext cx="258574" cy="0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8155558" name="Rechteck 688155557"/>
          <p:cNvSpPr/>
          <p:nvPr/>
        </p:nvSpPr>
        <p:spPr bwMode="auto">
          <a:xfrm>
            <a:off x="6588100" y="3604522"/>
            <a:ext cx="612000" cy="360000"/>
          </a:xfrm>
          <a:prstGeom prst="rect">
            <a:avLst/>
          </a:prstGeom>
          <a:solidFill>
            <a:schemeClr val="accent2">
              <a:alpha val="30000"/>
            </a:schemeClr>
          </a:solidFill>
          <a:ln w="12700" cap="flat" cmpd="sng" algn="ctr">
            <a:solidFill>
              <a:schemeClr val="accent2">
                <a:lumMod val="50196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1306633415" name="Rechteck 1306633414"/>
          <p:cNvSpPr/>
          <p:nvPr/>
        </p:nvSpPr>
        <p:spPr bwMode="auto">
          <a:xfrm>
            <a:off x="7361304" y="3612120"/>
            <a:ext cx="612000" cy="360000"/>
          </a:xfrm>
          <a:prstGeom prst="rect">
            <a:avLst/>
          </a:prstGeom>
          <a:solidFill>
            <a:schemeClr val="accent2">
              <a:alpha val="30000"/>
            </a:schemeClr>
          </a:solidFill>
          <a:ln w="12700" cap="flat" cmpd="sng" algn="ctr">
            <a:solidFill>
              <a:schemeClr val="accent2">
                <a:lumMod val="50196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cxnSp>
        <p:nvCxnSpPr>
          <p:cNvPr id="1790487634" name="Gerader Verbinder 1790487633"/>
          <p:cNvCxnSpPr>
            <a:cxnSpLocks/>
            <a:stCxn id="704264167" idx="0"/>
          </p:cNvCxnSpPr>
          <p:nvPr/>
        </p:nvCxnSpPr>
        <p:spPr bwMode="auto">
          <a:xfrm rot="16199933">
            <a:off x="6765678" y="4909428"/>
            <a:ext cx="259634" cy="0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8496741" name="Rechteck 1988496740"/>
          <p:cNvSpPr/>
          <p:nvPr/>
        </p:nvSpPr>
        <p:spPr bwMode="auto">
          <a:xfrm>
            <a:off x="8114644" y="3612120"/>
            <a:ext cx="612000" cy="360000"/>
          </a:xfrm>
          <a:prstGeom prst="rect">
            <a:avLst/>
          </a:prstGeom>
          <a:solidFill>
            <a:schemeClr val="accent2">
              <a:alpha val="30000"/>
            </a:schemeClr>
          </a:solidFill>
          <a:ln w="12700" cap="flat" cmpd="sng" algn="ctr">
            <a:solidFill>
              <a:schemeClr val="accent2">
                <a:lumMod val="50196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2055743817" name="Rechteck 2055743816"/>
          <p:cNvSpPr/>
          <p:nvPr/>
        </p:nvSpPr>
        <p:spPr bwMode="auto">
          <a:xfrm>
            <a:off x="5827402" y="5046845"/>
            <a:ext cx="612000" cy="36000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704264167" name="Rechteck 704264166"/>
          <p:cNvSpPr/>
          <p:nvPr/>
        </p:nvSpPr>
        <p:spPr bwMode="auto">
          <a:xfrm>
            <a:off x="6582681" y="5039247"/>
            <a:ext cx="612000" cy="36000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1066227013" name="Rechteck 1066227012"/>
          <p:cNvSpPr/>
          <p:nvPr/>
        </p:nvSpPr>
        <p:spPr bwMode="auto">
          <a:xfrm>
            <a:off x="7355882" y="5046845"/>
            <a:ext cx="612000" cy="36000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1165911332" name="Rechteck 1165911331"/>
          <p:cNvSpPr/>
          <p:nvPr/>
        </p:nvSpPr>
        <p:spPr bwMode="auto">
          <a:xfrm>
            <a:off x="8109225" y="5046845"/>
            <a:ext cx="612000" cy="36000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cxnSp>
        <p:nvCxnSpPr>
          <p:cNvPr id="1681614997" name="Gerader Verbinder 1681614996"/>
          <p:cNvCxnSpPr>
            <a:cxnSpLocks/>
            <a:stCxn id="1165911332" idx="0"/>
          </p:cNvCxnSpPr>
          <p:nvPr/>
        </p:nvCxnSpPr>
        <p:spPr bwMode="auto">
          <a:xfrm rot="16199933" flipV="1">
            <a:off x="8282859" y="4917660"/>
            <a:ext cx="258368" cy="0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240523" name="Gerader Verbinder 2061240522"/>
          <p:cNvCxnSpPr>
            <a:cxnSpLocks/>
            <a:endCxn id="1988496741" idx="2"/>
          </p:cNvCxnSpPr>
          <p:nvPr/>
        </p:nvCxnSpPr>
        <p:spPr bwMode="auto">
          <a:xfrm rot="16199933">
            <a:off x="8303136" y="4086918"/>
            <a:ext cx="229593" cy="0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6843469" name="Gerader Verbinder 1786843468"/>
          <p:cNvCxnSpPr>
            <a:cxnSpLocks/>
            <a:stCxn id="610431695" idx="0"/>
            <a:endCxn id="389575841" idx="1"/>
          </p:cNvCxnSpPr>
          <p:nvPr/>
        </p:nvCxnSpPr>
        <p:spPr bwMode="auto">
          <a:xfrm rot="16199933">
            <a:off x="2699150" y="2552243"/>
            <a:ext cx="1160678" cy="959072"/>
          </a:xfrm>
          <a:prstGeom prst="line">
            <a:avLst/>
          </a:prstGeom>
          <a:ln w="12699" cap="flat" cmpd="sng" algn="ctr">
            <a:solidFill>
              <a:srgbClr val="00305E">
                <a:alpha val="30000"/>
              </a:srgbClr>
            </a:solidFill>
            <a:prstDash val="lgDash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104432" name="Gerader Verbinder 1354104431"/>
          <p:cNvCxnSpPr>
            <a:cxnSpLocks/>
            <a:stCxn id="207927215" idx="0"/>
            <a:endCxn id="1025209039" idx="1"/>
          </p:cNvCxnSpPr>
          <p:nvPr/>
        </p:nvCxnSpPr>
        <p:spPr bwMode="auto">
          <a:xfrm rot="16199933">
            <a:off x="3867388" y="2139282"/>
            <a:ext cx="1153081" cy="1777397"/>
          </a:xfrm>
          <a:prstGeom prst="line">
            <a:avLst/>
          </a:prstGeom>
          <a:ln w="12699" cap="flat" cmpd="sng" algn="ctr">
            <a:solidFill>
              <a:srgbClr val="00305E">
                <a:alpha val="30000"/>
              </a:srgbClr>
            </a:solidFill>
            <a:prstDash val="lgDash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120965" name="Gerader Verbinder 240120964"/>
          <p:cNvCxnSpPr>
            <a:cxnSpLocks/>
            <a:stCxn id="288753008" idx="0"/>
            <a:endCxn id="1037927864" idx="1"/>
          </p:cNvCxnSpPr>
          <p:nvPr/>
        </p:nvCxnSpPr>
        <p:spPr bwMode="auto">
          <a:xfrm rot="16199933">
            <a:off x="5030796" y="1749078"/>
            <a:ext cx="1149962" cy="2554688"/>
          </a:xfrm>
          <a:prstGeom prst="line">
            <a:avLst/>
          </a:prstGeom>
          <a:ln w="12699" cap="flat" cmpd="sng" algn="ctr">
            <a:solidFill>
              <a:srgbClr val="00305E">
                <a:alpha val="30000"/>
              </a:srgbClr>
            </a:solidFill>
            <a:prstDash val="lgDash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3408448" name="Textfeld 1113408447"/>
          <p:cNvSpPr txBox="1"/>
          <p:nvPr/>
        </p:nvSpPr>
        <p:spPr bwMode="auto">
          <a:xfrm>
            <a:off x="9551863" y="5198873"/>
            <a:ext cx="2488758" cy="8233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defRPr/>
            </a:pPr>
            <a:r>
              <a:rPr b="1" i="1"/>
              <a:t>Note:</a:t>
            </a:r>
            <a:r>
              <a:rPr i="1"/>
              <a:t> the same encoder is used for query and documents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2763762" name="Titel 3"/>
          <p:cNvSpPr>
            <a:spLocks noGrp="1"/>
          </p:cNvSpPr>
          <p:nvPr>
            <p:ph type="title"/>
          </p:nvPr>
        </p:nvSpPr>
        <p:spPr bwMode="auto">
          <a:xfrm>
            <a:off x="874710" y="346074"/>
            <a:ext cx="10580686" cy="684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ColBERT - Tokenization</a:t>
            </a:r>
          </a:p>
        </p:txBody>
      </p:sp>
      <p:sp>
        <p:nvSpPr>
          <p:cNvPr id="1974998789" name="Inhaltsplatzhalter 5"/>
          <p:cNvSpPr>
            <a:spLocks noGrp="1"/>
          </p:cNvSpPr>
          <p:nvPr>
            <p:ph sz="quarter" idx="10"/>
          </p:nvPr>
        </p:nvSpPr>
        <p:spPr bwMode="auto">
          <a:xfrm>
            <a:off x="849087" y="4760745"/>
            <a:ext cx="10580688" cy="339458"/>
          </a:xfrm>
        </p:spPr>
        <p:txBody>
          <a:bodyPr/>
          <a:lstStyle>
            <a:lvl1pPr>
              <a:spcBef>
                <a:spcPts val="1199"/>
              </a:spcBef>
              <a:defRPr/>
            </a:lvl1pPr>
            <a:lvl3pPr>
              <a:spcBef>
                <a:spcPts val="1199"/>
              </a:spcBef>
              <a:defRPr/>
            </a:lvl3pPr>
          </a:lstStyle>
          <a:p>
            <a:pPr marL="261850" indent="-261850">
              <a:buFont typeface="Arial"/>
              <a:buChar char="•"/>
              <a:defRPr/>
            </a:pPr>
            <a:r>
              <a:rPr dirty="0"/>
              <a:t>[Q]/[D] token is used to encode the type of the input</a:t>
            </a:r>
          </a:p>
        </p:txBody>
      </p:sp>
      <p:sp>
        <p:nvSpPr>
          <p:cNvPr id="1465429205" name="Rechteck 1465429204"/>
          <p:cNvSpPr/>
          <p:nvPr/>
        </p:nvSpPr>
        <p:spPr bwMode="auto">
          <a:xfrm>
            <a:off x="4095887" y="1229590"/>
            <a:ext cx="3710420" cy="415636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i="1">
                <a:latin typeface="Open Sans"/>
                <a:ea typeface="Open Sans"/>
                <a:cs typeface="Open Sans"/>
              </a:rPr>
              <a:t>How old was ... ?</a:t>
            </a:r>
            <a:endParaRPr i="1">
              <a:latin typeface="Open Sans"/>
              <a:cs typeface="Open Sans"/>
            </a:endParaRPr>
          </a:p>
        </p:txBody>
      </p:sp>
      <p:sp>
        <p:nvSpPr>
          <p:cNvPr id="1227575310" name="Rechteck 1227575309"/>
          <p:cNvSpPr/>
          <p:nvPr/>
        </p:nvSpPr>
        <p:spPr bwMode="auto">
          <a:xfrm>
            <a:off x="4095887" y="2363931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i="1">
                <a:latin typeface="Open Sans"/>
                <a:ea typeface="Open Sans"/>
                <a:cs typeface="Open Sans"/>
              </a:rPr>
              <a:t>How</a:t>
            </a:r>
            <a:endParaRPr i="1">
              <a:latin typeface="Open Sans"/>
              <a:cs typeface="Open Sans"/>
            </a:endParaRPr>
          </a:p>
        </p:txBody>
      </p:sp>
      <p:sp>
        <p:nvSpPr>
          <p:cNvPr id="71359558" name="Rechteck 71359557"/>
          <p:cNvSpPr/>
          <p:nvPr/>
        </p:nvSpPr>
        <p:spPr bwMode="auto">
          <a:xfrm>
            <a:off x="4961796" y="2363931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i="1">
                <a:latin typeface="Open Sans"/>
                <a:ea typeface="Open Sans"/>
                <a:cs typeface="Open Sans"/>
              </a:rPr>
              <a:t>old</a:t>
            </a:r>
            <a:endParaRPr i="1">
              <a:latin typeface="Open Sans"/>
              <a:cs typeface="Open Sans"/>
            </a:endParaRPr>
          </a:p>
        </p:txBody>
      </p:sp>
      <p:sp>
        <p:nvSpPr>
          <p:cNvPr id="1347810819" name="Rechteck 1347810818"/>
          <p:cNvSpPr/>
          <p:nvPr/>
        </p:nvSpPr>
        <p:spPr bwMode="auto">
          <a:xfrm>
            <a:off x="5814716" y="2363931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i="1">
                <a:latin typeface="Open Sans"/>
                <a:ea typeface="Open Sans"/>
                <a:cs typeface="Open Sans"/>
              </a:rPr>
              <a:t>was</a:t>
            </a:r>
            <a:endParaRPr i="1">
              <a:latin typeface="Open Sans"/>
              <a:cs typeface="Open Sans"/>
            </a:endParaRPr>
          </a:p>
        </p:txBody>
      </p:sp>
      <p:sp>
        <p:nvSpPr>
          <p:cNvPr id="307146576" name="Rechteck 307146575"/>
          <p:cNvSpPr/>
          <p:nvPr/>
        </p:nvSpPr>
        <p:spPr bwMode="auto">
          <a:xfrm>
            <a:off x="7156875" y="2363931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i="1">
                <a:latin typeface="Open Sans"/>
                <a:ea typeface="Open Sans"/>
                <a:cs typeface="Open Sans"/>
              </a:rPr>
              <a:t>?</a:t>
            </a:r>
            <a:endParaRPr i="1">
              <a:latin typeface="Open Sans"/>
              <a:cs typeface="Open Sans"/>
            </a:endParaRPr>
          </a:p>
        </p:txBody>
      </p:sp>
      <p:sp>
        <p:nvSpPr>
          <p:cNvPr id="860217491" name="Rechteck 860217490"/>
          <p:cNvSpPr/>
          <p:nvPr/>
        </p:nvSpPr>
        <p:spPr bwMode="auto">
          <a:xfrm>
            <a:off x="8113705" y="3484251"/>
            <a:ext cx="649431" cy="380999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00" scaled="1"/>
          </a:gra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i="1">
                <a:latin typeface="Open Sans"/>
                <a:ea typeface="Open Sans"/>
                <a:cs typeface="Open Sans"/>
              </a:rPr>
              <a:t>[SEP]</a:t>
            </a:r>
            <a:endParaRPr i="1">
              <a:latin typeface="Open Sans"/>
              <a:cs typeface="Open Sans"/>
            </a:endParaRPr>
          </a:p>
        </p:txBody>
      </p:sp>
      <p:sp>
        <p:nvSpPr>
          <p:cNvPr id="1100167659" name="Rechteck 1100167658"/>
          <p:cNvSpPr/>
          <p:nvPr/>
        </p:nvSpPr>
        <p:spPr bwMode="auto">
          <a:xfrm>
            <a:off x="8979613" y="3484250"/>
            <a:ext cx="849340" cy="380998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i="1" dirty="0">
                <a:latin typeface="Open Sans"/>
                <a:ea typeface="Open Sans"/>
                <a:cs typeface="Open Sans"/>
              </a:rPr>
              <a:t>[MASK]</a:t>
            </a:r>
            <a:endParaRPr i="1" dirty="0">
              <a:latin typeface="Open Sans"/>
              <a:cs typeface="Open Sans"/>
            </a:endParaRPr>
          </a:p>
        </p:txBody>
      </p:sp>
      <p:sp>
        <p:nvSpPr>
          <p:cNvPr id="882508212" name="Rechteck 882508211"/>
          <p:cNvSpPr/>
          <p:nvPr/>
        </p:nvSpPr>
        <p:spPr bwMode="auto">
          <a:xfrm>
            <a:off x="5814716" y="3484251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i="1">
                <a:latin typeface="Open Sans"/>
                <a:ea typeface="Open Sans"/>
                <a:cs typeface="Open Sans"/>
              </a:rPr>
              <a:t>was</a:t>
            </a:r>
            <a:endParaRPr i="1">
              <a:latin typeface="Open Sans"/>
              <a:cs typeface="Open Sans"/>
            </a:endParaRPr>
          </a:p>
        </p:txBody>
      </p:sp>
      <p:sp>
        <p:nvSpPr>
          <p:cNvPr id="1725664370" name="Rechteck 1725664369"/>
          <p:cNvSpPr/>
          <p:nvPr/>
        </p:nvSpPr>
        <p:spPr bwMode="auto">
          <a:xfrm>
            <a:off x="7156875" y="3484251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i="1">
                <a:latin typeface="Open Sans"/>
                <a:ea typeface="Open Sans"/>
                <a:cs typeface="Open Sans"/>
              </a:rPr>
              <a:t>?</a:t>
            </a:r>
            <a:endParaRPr i="1">
              <a:latin typeface="Open Sans"/>
              <a:cs typeface="Open Sans"/>
            </a:endParaRPr>
          </a:p>
        </p:txBody>
      </p:sp>
      <p:sp>
        <p:nvSpPr>
          <p:cNvPr id="2110674407" name="Rechteck 2110674406"/>
          <p:cNvSpPr/>
          <p:nvPr/>
        </p:nvSpPr>
        <p:spPr bwMode="auto">
          <a:xfrm>
            <a:off x="2381387" y="3484251"/>
            <a:ext cx="649431" cy="380999"/>
          </a:xfrm>
          <a:prstGeom prst="rect">
            <a:avLst/>
          </a:prstGeom>
          <a:gradFill>
            <a:gsLst>
              <a:gs pos="0">
                <a:schemeClr val="accent5"/>
              </a:gs>
              <a:gs pos="99000">
                <a:schemeClr val="accent2"/>
              </a:gs>
            </a:gsLst>
            <a:lin ang="5400000" scaled="1"/>
          </a:gra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i="1">
                <a:latin typeface="Open Sans"/>
                <a:ea typeface="Open Sans"/>
                <a:cs typeface="Open Sans"/>
              </a:rPr>
              <a:t>[CLS]</a:t>
            </a:r>
            <a:endParaRPr i="1">
              <a:latin typeface="Open Sans"/>
              <a:cs typeface="Open Sans"/>
            </a:endParaRPr>
          </a:p>
        </p:txBody>
      </p:sp>
      <p:sp>
        <p:nvSpPr>
          <p:cNvPr id="392593664" name="Rechteck 392593663"/>
          <p:cNvSpPr/>
          <p:nvPr/>
        </p:nvSpPr>
        <p:spPr bwMode="auto">
          <a:xfrm>
            <a:off x="3229978" y="3293751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i="1">
                <a:latin typeface="Open Sans"/>
                <a:ea typeface="Open Sans"/>
                <a:cs typeface="Open Sans"/>
              </a:rPr>
              <a:t>[Q]</a:t>
            </a:r>
            <a:endParaRPr i="1">
              <a:latin typeface="Open Sans"/>
              <a:cs typeface="Open Sans"/>
            </a:endParaRPr>
          </a:p>
        </p:txBody>
      </p:sp>
      <p:sp>
        <p:nvSpPr>
          <p:cNvPr id="140505504" name="Rechteck 140505503"/>
          <p:cNvSpPr/>
          <p:nvPr/>
        </p:nvSpPr>
        <p:spPr bwMode="auto">
          <a:xfrm>
            <a:off x="3229978" y="3761342"/>
            <a:ext cx="649431" cy="380999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i="1">
                <a:latin typeface="Open Sans"/>
                <a:ea typeface="Open Sans"/>
                <a:cs typeface="Open Sans"/>
              </a:rPr>
              <a:t>[D]</a:t>
            </a:r>
            <a:endParaRPr i="1">
              <a:latin typeface="Open Sans"/>
              <a:cs typeface="Open Sans"/>
            </a:endParaRPr>
          </a:p>
        </p:txBody>
      </p:sp>
      <p:sp>
        <p:nvSpPr>
          <p:cNvPr id="1844105227" name="Rechteck 1844105226"/>
          <p:cNvSpPr/>
          <p:nvPr/>
        </p:nvSpPr>
        <p:spPr bwMode="auto">
          <a:xfrm>
            <a:off x="4095887" y="3484251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i="1">
                <a:latin typeface="Open Sans"/>
                <a:ea typeface="Open Sans"/>
                <a:cs typeface="Open Sans"/>
              </a:rPr>
              <a:t>How</a:t>
            </a:r>
            <a:endParaRPr i="1">
              <a:latin typeface="Open Sans"/>
              <a:cs typeface="Open Sans"/>
            </a:endParaRPr>
          </a:p>
        </p:txBody>
      </p:sp>
      <p:sp>
        <p:nvSpPr>
          <p:cNvPr id="133751974" name="Rechteck 133751973"/>
          <p:cNvSpPr/>
          <p:nvPr/>
        </p:nvSpPr>
        <p:spPr bwMode="auto">
          <a:xfrm>
            <a:off x="4961796" y="3484251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i="1">
                <a:latin typeface="Open Sans"/>
                <a:ea typeface="Open Sans"/>
                <a:cs typeface="Open Sans"/>
              </a:rPr>
              <a:t>old</a:t>
            </a:r>
            <a:endParaRPr i="1">
              <a:latin typeface="Open Sans"/>
              <a:cs typeface="Open Sans"/>
            </a:endParaRPr>
          </a:p>
        </p:txBody>
      </p:sp>
      <p:sp>
        <p:nvSpPr>
          <p:cNvPr id="386996563" name="Textfeld 386996562"/>
          <p:cNvSpPr txBox="1"/>
          <p:nvPr/>
        </p:nvSpPr>
        <p:spPr bwMode="auto">
          <a:xfrm>
            <a:off x="6464148" y="2386610"/>
            <a:ext cx="695247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t>...</a:t>
            </a:r>
          </a:p>
        </p:txBody>
      </p:sp>
      <p:sp>
        <p:nvSpPr>
          <p:cNvPr id="2033432607" name="Textfeld 2033432606"/>
          <p:cNvSpPr txBox="1"/>
          <p:nvPr/>
        </p:nvSpPr>
        <p:spPr bwMode="auto">
          <a:xfrm>
            <a:off x="6464148" y="3506931"/>
            <a:ext cx="695247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t>...</a:t>
            </a:r>
          </a:p>
        </p:txBody>
      </p:sp>
      <p:cxnSp>
        <p:nvCxnSpPr>
          <p:cNvPr id="2" name="Gerader Verbinder 1"/>
          <p:cNvCxnSpPr>
            <a:cxnSpLocks/>
          </p:cNvCxnSpPr>
          <p:nvPr/>
        </p:nvCxnSpPr>
        <p:spPr bwMode="auto">
          <a:xfrm>
            <a:off x="5966999" y="1740477"/>
            <a:ext cx="0" cy="380999"/>
          </a:xfrm>
          <a:prstGeom prst="line">
            <a:avLst/>
          </a:prstGeom>
          <a:ln w="38099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3599565" name="Textfeld 1733599564"/>
          <p:cNvSpPr txBox="1"/>
          <p:nvPr/>
        </p:nvSpPr>
        <p:spPr bwMode="auto">
          <a:xfrm>
            <a:off x="6304704" y="1763157"/>
            <a:ext cx="4771878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b="1"/>
              <a:t>Tokenization</a:t>
            </a:r>
            <a:r>
              <a:t> </a:t>
            </a:r>
            <a:r>
              <a:rPr i="1"/>
              <a:t>   (Vocabulary: 30k or 50k Token)</a:t>
            </a:r>
            <a:endParaRPr/>
          </a:p>
        </p:txBody>
      </p:sp>
      <p:cxnSp>
        <p:nvCxnSpPr>
          <p:cNvPr id="802272344" name="Gerader Verbinder 802272343"/>
          <p:cNvCxnSpPr>
            <a:cxnSpLocks/>
          </p:cNvCxnSpPr>
          <p:nvPr/>
        </p:nvCxnSpPr>
        <p:spPr bwMode="auto">
          <a:xfrm>
            <a:off x="5966999" y="2912751"/>
            <a:ext cx="0" cy="380999"/>
          </a:xfrm>
          <a:prstGeom prst="line">
            <a:avLst/>
          </a:prstGeom>
          <a:ln w="38099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9646190" name="Textfeld 1159646189"/>
          <p:cNvSpPr txBox="1"/>
          <p:nvPr/>
        </p:nvSpPr>
        <p:spPr bwMode="auto">
          <a:xfrm>
            <a:off x="6304704" y="2935431"/>
            <a:ext cx="1809721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b="1"/>
              <a:t>Preprocessing </a:t>
            </a:r>
            <a:endParaRPr/>
          </a:p>
        </p:txBody>
      </p:sp>
      <p:sp>
        <p:nvSpPr>
          <p:cNvPr id="108834768" name="Inhaltsplatzhalter 5"/>
          <p:cNvSpPr>
            <a:spLocks noGrp="1"/>
          </p:cNvSpPr>
          <p:nvPr/>
        </p:nvSpPr>
        <p:spPr bwMode="auto">
          <a:xfrm>
            <a:off x="874709" y="5133075"/>
            <a:ext cx="10580688" cy="995640"/>
          </a:xfrm>
        </p:spPr>
        <p:txBody>
          <a:bodyPr vert="horz" lIns="0" tIns="0" rIns="0" bIns="0" rtlCol="0">
            <a:noAutofit/>
          </a:bodyPr>
          <a:lstStyle>
            <a:lvl1pPr marL="0" indent="0" algn="l" defTabSz="914268">
              <a:spcBef>
                <a:spcPts val="1198"/>
              </a:spcBef>
              <a:buFont typeface="Arial"/>
              <a:buNone/>
              <a:defRPr sz="1600">
                <a:solidFill>
                  <a:schemeClr val="tx2"/>
                </a:solidFill>
                <a:latin typeface="Open Sans"/>
                <a:ea typeface="+mn-ea"/>
                <a:cs typeface="+mn-cs"/>
              </a:defRPr>
            </a:lvl1pPr>
            <a:lvl2pPr marL="395941" indent="-323952" algn="l" defTabSz="914268">
              <a:spcBef>
                <a:spcPts val="299"/>
              </a:spcBef>
              <a:buFont typeface="Open Sans"/>
              <a:buChar char="—"/>
              <a:defRPr sz="1600">
                <a:solidFill>
                  <a:schemeClr val="tx2"/>
                </a:solidFill>
                <a:latin typeface="Open Sans"/>
                <a:ea typeface="+mn-ea"/>
                <a:cs typeface="+mn-cs"/>
              </a:defRPr>
            </a:lvl2pPr>
            <a:lvl3pPr marL="0" indent="0" algn="l" defTabSz="914268">
              <a:spcBef>
                <a:spcPts val="1198"/>
              </a:spcBef>
              <a:buFont typeface="Arial"/>
              <a:buNone/>
              <a:defRPr sz="1400">
                <a:solidFill>
                  <a:schemeClr val="tx2"/>
                </a:solidFill>
                <a:latin typeface="Open Sans"/>
                <a:ea typeface="+mn-ea"/>
                <a:cs typeface="+mn-cs"/>
              </a:defRPr>
            </a:lvl3pPr>
            <a:lvl4pPr marL="395941" indent="-215968" algn="l" defTabSz="914268">
              <a:spcBef>
                <a:spcPts val="299"/>
              </a:spcBef>
              <a:buFont typeface="Symbol"/>
              <a:buChar char="-"/>
              <a:defRPr sz="1400">
                <a:solidFill>
                  <a:schemeClr val="tx2"/>
                </a:solidFill>
                <a:latin typeface="Open Sans"/>
                <a:ea typeface="+mn-ea"/>
                <a:cs typeface="+mn-cs"/>
              </a:defRPr>
            </a:lvl4pPr>
            <a:lvl5pPr marL="575915" indent="-179361" algn="l" defTabSz="914268">
              <a:spcBef>
                <a:spcPts val="299"/>
              </a:spcBef>
              <a:buFont typeface="Symbol"/>
              <a:buChar char="-"/>
              <a:defRPr sz="1400">
                <a:solidFill>
                  <a:schemeClr val="tx2"/>
                </a:solidFill>
                <a:latin typeface="Open Sans"/>
                <a:ea typeface="+mn-ea"/>
                <a:cs typeface="+mn-cs"/>
              </a:defRPr>
            </a:lvl5pPr>
            <a:lvl6pPr marL="358722" indent="0" algn="l" defTabSz="914268">
              <a:spcBef>
                <a:spcPts val="0"/>
              </a:spcBef>
              <a:buFont typeface="Arial"/>
              <a:buNone/>
              <a:defRPr sz="3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2" indent="0" algn="l" defTabSz="914268">
              <a:spcBef>
                <a:spcPts val="0"/>
              </a:spcBef>
              <a:buFont typeface="Arial"/>
              <a:buNone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1" indent="-228565" algn="l" defTabSz="914268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4" indent="-228565" algn="l" defTabSz="914268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1849" indent="-261849">
              <a:buFont typeface="Arial"/>
              <a:buChar char="•"/>
              <a:defRPr/>
            </a:pPr>
            <a:r>
              <a:rPr dirty="0"/>
              <a:t>queries are padded up to a constant length N</a:t>
            </a:r>
            <a:r>
              <a:rPr baseline="-25000" dirty="0"/>
              <a:t>q</a:t>
            </a:r>
            <a:r>
              <a:rPr dirty="0"/>
              <a:t> using [MASK] tokens</a:t>
            </a:r>
          </a:p>
          <a:p>
            <a:pPr marL="261849" indent="-261849">
              <a:buFont typeface="Arial"/>
              <a:buChar char="•"/>
              <a:defRPr/>
            </a:pPr>
            <a:r>
              <a:rPr dirty="0"/>
              <a:t>passages are truncated after a length of </a:t>
            </a:r>
            <a:r>
              <a:rPr dirty="0" err="1"/>
              <a:t>L</a:t>
            </a:r>
            <a:r>
              <a:rPr baseline="-25000" dirty="0" err="1"/>
              <a:t>d</a:t>
            </a:r>
            <a:r>
              <a:rPr baseline="-25000" dirty="0"/>
              <a:t>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57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59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810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14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99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599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50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66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0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5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3432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27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646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674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7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59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05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998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16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3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4998789" grpId="0" build="p"/>
      <p:bldP spid="1227575310" grpId="0" animBg="1"/>
      <p:bldP spid="71359558" grpId="0" animBg="1"/>
      <p:bldP spid="1347810819" grpId="0" animBg="1"/>
      <p:bldP spid="307146576" grpId="0" animBg="1"/>
      <p:bldP spid="860217491" grpId="0" animBg="1"/>
      <p:bldP spid="1100167659" grpId="0" animBg="1"/>
      <p:bldP spid="882508212" grpId="0" animBg="1"/>
      <p:bldP spid="1725664370" grpId="0" animBg="1"/>
      <p:bldP spid="2110674407" grpId="0" animBg="1"/>
      <p:bldP spid="392593664" grpId="0" animBg="1"/>
      <p:bldP spid="140505504" grpId="0" animBg="1"/>
      <p:bldP spid="1844105227" grpId="0" animBg="1"/>
      <p:bldP spid="133751974" grpId="0" animBg="1"/>
      <p:bldP spid="386996563" grpId="0"/>
      <p:bldP spid="2033432607" grpId="0"/>
      <p:bldP spid="1733599565" grpId="0"/>
      <p:bldP spid="1159646190" grpId="0"/>
      <p:bldP spid="10883476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5387689" name="Titel 3"/>
          <p:cNvSpPr>
            <a:spLocks noGrp="1"/>
          </p:cNvSpPr>
          <p:nvPr>
            <p:ph type="title"/>
          </p:nvPr>
        </p:nvSpPr>
        <p:spPr bwMode="auto">
          <a:xfrm>
            <a:off x="874710" y="346073"/>
            <a:ext cx="10580686" cy="68421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Open Sans"/>
                <a:ea typeface="Open Sans"/>
                <a:cs typeface="Open Sans"/>
              </a:rPr>
              <a:t>ColBERT – Big Picture</a:t>
            </a:r>
            <a:endParaRPr lang="en-US">
              <a:latin typeface="Open Sans"/>
              <a:cs typeface="Open Sans"/>
            </a:endParaRPr>
          </a:p>
        </p:txBody>
      </p:sp>
      <p:sp>
        <p:nvSpPr>
          <p:cNvPr id="1135889069" name="Textfeld 1135889068"/>
          <p:cNvSpPr txBox="1"/>
          <p:nvPr/>
        </p:nvSpPr>
        <p:spPr bwMode="auto">
          <a:xfrm>
            <a:off x="5832824" y="5453820"/>
            <a:ext cx="2889119" cy="3356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Document Tokens</a:t>
            </a:r>
            <a:endParaRPr lang="en-US" b="1">
              <a:latin typeface="Open Sans"/>
              <a:cs typeface="Open Sans"/>
            </a:endParaRPr>
          </a:p>
        </p:txBody>
      </p:sp>
      <p:sp>
        <p:nvSpPr>
          <p:cNvPr id="1201755736" name="Rechteck 1201755735"/>
          <p:cNvSpPr/>
          <p:nvPr/>
        </p:nvSpPr>
        <p:spPr bwMode="auto">
          <a:xfrm>
            <a:off x="2493954" y="4197015"/>
            <a:ext cx="2140479" cy="59440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Transformer Encoder</a:t>
            </a:r>
            <a:endParaRPr lang="en-US" b="1">
              <a:latin typeface="Open Sans"/>
              <a:cs typeface="Open Sans"/>
            </a:endParaRPr>
          </a:p>
        </p:txBody>
      </p:sp>
      <p:sp>
        <p:nvSpPr>
          <p:cNvPr id="494645088" name="Textfeld 494645087"/>
          <p:cNvSpPr txBox="1"/>
          <p:nvPr/>
        </p:nvSpPr>
        <p:spPr bwMode="auto">
          <a:xfrm>
            <a:off x="2484630" y="5453820"/>
            <a:ext cx="2141199" cy="3356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Query Tokens</a:t>
            </a:r>
            <a:endParaRPr lang="en-US">
              <a:latin typeface="Open Sans"/>
              <a:cs typeface="Open Sans"/>
            </a:endParaRPr>
          </a:p>
        </p:txBody>
      </p:sp>
      <p:sp>
        <p:nvSpPr>
          <p:cNvPr id="703875094" name="Rechteck 703875093"/>
          <p:cNvSpPr/>
          <p:nvPr/>
        </p:nvSpPr>
        <p:spPr bwMode="auto">
          <a:xfrm>
            <a:off x="2493954" y="3612120"/>
            <a:ext cx="612000" cy="3600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cxnSp>
        <p:nvCxnSpPr>
          <p:cNvPr id="503800364" name="Gerader Verbinder 503800363"/>
          <p:cNvCxnSpPr>
            <a:cxnSpLocks/>
            <a:endCxn id="703875094" idx="2"/>
          </p:cNvCxnSpPr>
          <p:nvPr/>
        </p:nvCxnSpPr>
        <p:spPr bwMode="auto">
          <a:xfrm rot="16199933" flipV="1">
            <a:off x="2689423" y="4085888"/>
            <a:ext cx="227535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227574" name="Gerader Verbinder 537227573"/>
          <p:cNvCxnSpPr>
            <a:cxnSpLocks/>
            <a:stCxn id="1201755736" idx="0"/>
            <a:endCxn id="324454165" idx="2"/>
          </p:cNvCxnSpPr>
          <p:nvPr/>
        </p:nvCxnSpPr>
        <p:spPr bwMode="auto">
          <a:xfrm rot="16199933" flipV="1">
            <a:off x="3443465" y="4080769"/>
            <a:ext cx="232491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1061528" name="Gerader Verbinder 1241061527"/>
          <p:cNvCxnSpPr>
            <a:cxnSpLocks/>
            <a:endCxn id="1791629358" idx="2"/>
          </p:cNvCxnSpPr>
          <p:nvPr/>
        </p:nvCxnSpPr>
        <p:spPr bwMode="auto">
          <a:xfrm rot="16199933" flipV="1">
            <a:off x="4210305" y="4080530"/>
            <a:ext cx="238252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1915929" name="Gerader Verbinder 1381915928"/>
          <p:cNvCxnSpPr>
            <a:cxnSpLocks/>
            <a:stCxn id="1744300829" idx="0"/>
          </p:cNvCxnSpPr>
          <p:nvPr/>
        </p:nvCxnSpPr>
        <p:spPr bwMode="auto">
          <a:xfrm rot="16199933" flipV="1">
            <a:off x="2673977" y="4909033"/>
            <a:ext cx="241112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863034" name="Gerader Verbinder 345863033"/>
          <p:cNvCxnSpPr>
            <a:cxnSpLocks/>
            <a:stCxn id="2098538098" idx="0"/>
          </p:cNvCxnSpPr>
          <p:nvPr/>
        </p:nvCxnSpPr>
        <p:spPr bwMode="auto">
          <a:xfrm rot="16199933">
            <a:off x="4214233" y="4903674"/>
            <a:ext cx="230396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3075927" name="Textfeld 1743075926"/>
          <p:cNvSpPr txBox="1"/>
          <p:nvPr/>
        </p:nvSpPr>
        <p:spPr bwMode="auto">
          <a:xfrm>
            <a:off x="503112" y="3601404"/>
            <a:ext cx="1992278" cy="3356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i="1">
                <a:latin typeface="Open Sans"/>
                <a:ea typeface="Open Sans"/>
                <a:cs typeface="Open Sans"/>
              </a:rPr>
              <a:t>Query Embeddings</a:t>
            </a:r>
            <a:endParaRPr lang="en-US" i="1">
              <a:latin typeface="Open Sans"/>
              <a:cs typeface="Open Sans"/>
            </a:endParaRPr>
          </a:p>
        </p:txBody>
      </p:sp>
      <p:sp>
        <p:nvSpPr>
          <p:cNvPr id="1093482862" name="Textfeld 1093482861"/>
          <p:cNvSpPr txBox="1"/>
          <p:nvPr/>
        </p:nvSpPr>
        <p:spPr bwMode="auto">
          <a:xfrm>
            <a:off x="8726645" y="3612120"/>
            <a:ext cx="2393232" cy="3356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0" i="1">
                <a:latin typeface="Open Sans"/>
                <a:ea typeface="Open Sans"/>
                <a:cs typeface="Open Sans"/>
              </a:rPr>
              <a:t>Document Embeddings</a:t>
            </a:r>
            <a:endParaRPr lang="en-US" b="0" i="1">
              <a:latin typeface="Open Sans"/>
              <a:cs typeface="Open Sans"/>
            </a:endParaRPr>
          </a:p>
        </p:txBody>
      </p:sp>
      <p:sp>
        <p:nvSpPr>
          <p:cNvPr id="1704957147" name="Rechteck 1704957146"/>
          <p:cNvSpPr/>
          <p:nvPr/>
        </p:nvSpPr>
        <p:spPr bwMode="auto">
          <a:xfrm>
            <a:off x="3759026" y="2289440"/>
            <a:ext cx="1080000" cy="324000"/>
          </a:xfrm>
          <a:prstGeom prst="rect">
            <a:avLst/>
          </a:prstGeom>
          <a:solidFill>
            <a:schemeClr val="bg2">
              <a:alpha val="30000"/>
            </a:schemeClr>
          </a:solidFill>
          <a:ln w="12700" cap="flat" cmpd="sng" algn="ctr">
            <a:solidFill>
              <a:schemeClr val="bg2">
                <a:lumMod val="50196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MaxSim</a:t>
            </a:r>
            <a:endParaRPr lang="en-US" b="1">
              <a:latin typeface="Open Sans"/>
              <a:cs typeface="Open Sans"/>
            </a:endParaRPr>
          </a:p>
        </p:txBody>
      </p:sp>
      <p:sp>
        <p:nvSpPr>
          <p:cNvPr id="1042897074" name="Rechteck 1042897073"/>
          <p:cNvSpPr/>
          <p:nvPr/>
        </p:nvSpPr>
        <p:spPr bwMode="auto">
          <a:xfrm>
            <a:off x="5332628" y="2289440"/>
            <a:ext cx="1080000" cy="324000"/>
          </a:xfrm>
          <a:prstGeom prst="rect">
            <a:avLst/>
          </a:prstGeom>
          <a:solidFill>
            <a:schemeClr val="bg2">
              <a:alpha val="30000"/>
            </a:schemeClr>
          </a:solidFill>
          <a:ln w="12700" cap="flat" cmpd="sng" algn="ctr">
            <a:solidFill>
              <a:schemeClr val="bg2">
                <a:lumMod val="50196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MaxSim</a:t>
            </a:r>
            <a:endParaRPr lang="en-US" b="1">
              <a:latin typeface="Open Sans"/>
              <a:cs typeface="Open Sans"/>
            </a:endParaRPr>
          </a:p>
        </p:txBody>
      </p:sp>
      <p:sp>
        <p:nvSpPr>
          <p:cNvPr id="372505499" name="Rechteck 372505498"/>
          <p:cNvSpPr/>
          <p:nvPr/>
        </p:nvSpPr>
        <p:spPr bwMode="auto">
          <a:xfrm>
            <a:off x="6883124" y="2289440"/>
            <a:ext cx="1080000" cy="324000"/>
          </a:xfrm>
          <a:prstGeom prst="rect">
            <a:avLst/>
          </a:prstGeom>
          <a:solidFill>
            <a:schemeClr val="bg2">
              <a:alpha val="30000"/>
            </a:schemeClr>
          </a:solidFill>
          <a:ln w="12700" cap="flat" cmpd="sng" algn="ctr">
            <a:solidFill>
              <a:schemeClr val="bg2">
                <a:lumMod val="50196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MaxSim</a:t>
            </a:r>
            <a:endParaRPr lang="en-US" b="1">
              <a:latin typeface="Open Sans"/>
              <a:cs typeface="Open Sans"/>
            </a:endParaRPr>
          </a:p>
        </p:txBody>
      </p:sp>
      <p:cxnSp>
        <p:nvCxnSpPr>
          <p:cNvPr id="930386315" name="Gerader Verbinder 930386314"/>
          <p:cNvCxnSpPr>
            <a:cxnSpLocks/>
            <a:stCxn id="1643145113" idx="0"/>
            <a:endCxn id="1704957147" idx="2"/>
          </p:cNvCxnSpPr>
          <p:nvPr/>
        </p:nvCxnSpPr>
        <p:spPr bwMode="auto">
          <a:xfrm rot="16199933" flipV="1">
            <a:off x="4719584" y="2192882"/>
            <a:ext cx="998678" cy="1839794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930207" name="Gerader Verbinder 1015930206"/>
          <p:cNvCxnSpPr>
            <a:cxnSpLocks/>
            <a:stCxn id="1643145113" idx="0"/>
            <a:endCxn id="1042897074" idx="2"/>
          </p:cNvCxnSpPr>
          <p:nvPr/>
        </p:nvCxnSpPr>
        <p:spPr bwMode="auto">
          <a:xfrm rot="16199933" flipV="1">
            <a:off x="5506385" y="2979684"/>
            <a:ext cx="998678" cy="266193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9268133" name="Gerader Verbinder 1339268132"/>
          <p:cNvCxnSpPr>
            <a:cxnSpLocks/>
            <a:stCxn id="1643145113" idx="0"/>
            <a:endCxn id="372505499" idx="2"/>
          </p:cNvCxnSpPr>
          <p:nvPr/>
        </p:nvCxnSpPr>
        <p:spPr bwMode="auto">
          <a:xfrm rot="16199933">
            <a:off x="6281633" y="2470630"/>
            <a:ext cx="998678" cy="1284299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8486649" name="Gerader Verbinder 1628486648"/>
          <p:cNvCxnSpPr>
            <a:cxnSpLocks/>
            <a:stCxn id="1529136987" idx="0"/>
            <a:endCxn id="1704957147" idx="2"/>
          </p:cNvCxnSpPr>
          <p:nvPr/>
        </p:nvCxnSpPr>
        <p:spPr bwMode="auto">
          <a:xfrm rot="16199933" flipV="1">
            <a:off x="5101022" y="1811444"/>
            <a:ext cx="991081" cy="2595072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094504" name="Gerader Verbinder 173094503"/>
          <p:cNvCxnSpPr>
            <a:cxnSpLocks/>
            <a:stCxn id="1529136987" idx="0"/>
            <a:endCxn id="1042897074" idx="2"/>
          </p:cNvCxnSpPr>
          <p:nvPr/>
        </p:nvCxnSpPr>
        <p:spPr bwMode="auto">
          <a:xfrm rot="16199933" flipV="1">
            <a:off x="5887823" y="2598246"/>
            <a:ext cx="991081" cy="1021470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00913" name="Gerader Verbinder 109300912"/>
          <p:cNvCxnSpPr>
            <a:cxnSpLocks/>
            <a:stCxn id="1529136987" idx="0"/>
            <a:endCxn id="372505499" idx="2"/>
          </p:cNvCxnSpPr>
          <p:nvPr/>
        </p:nvCxnSpPr>
        <p:spPr bwMode="auto">
          <a:xfrm rot="16199933">
            <a:off x="6663070" y="2844470"/>
            <a:ext cx="991081" cy="529021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716633" name="Gerader Verbinder 2078716632"/>
          <p:cNvCxnSpPr>
            <a:cxnSpLocks/>
            <a:stCxn id="1534530771" idx="0"/>
            <a:endCxn id="1704957147" idx="2"/>
          </p:cNvCxnSpPr>
          <p:nvPr/>
        </p:nvCxnSpPr>
        <p:spPr bwMode="auto">
          <a:xfrm rot="16199933" flipV="1">
            <a:off x="5483826" y="1428642"/>
            <a:ext cx="998678" cy="3368275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6075304" name="Gerader Verbinder 1666075303"/>
          <p:cNvCxnSpPr>
            <a:cxnSpLocks/>
            <a:stCxn id="1534530771" idx="0"/>
            <a:endCxn id="1042897074" idx="2"/>
          </p:cNvCxnSpPr>
          <p:nvPr/>
        </p:nvCxnSpPr>
        <p:spPr bwMode="auto">
          <a:xfrm rot="16199933" flipV="1">
            <a:off x="6270625" y="2215443"/>
            <a:ext cx="998678" cy="1794673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502446" name="Gerader Verbinder 191502445"/>
          <p:cNvCxnSpPr>
            <a:cxnSpLocks/>
            <a:stCxn id="1534530771" idx="0"/>
            <a:endCxn id="372505499" idx="2"/>
          </p:cNvCxnSpPr>
          <p:nvPr/>
        </p:nvCxnSpPr>
        <p:spPr bwMode="auto">
          <a:xfrm rot="16199933" flipV="1">
            <a:off x="7045873" y="2990690"/>
            <a:ext cx="998678" cy="244179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872526" name="Gerader Verbinder 1088872525"/>
          <p:cNvCxnSpPr>
            <a:cxnSpLocks/>
            <a:stCxn id="1539894902" idx="0"/>
            <a:endCxn id="1704957147" idx="2"/>
          </p:cNvCxnSpPr>
          <p:nvPr/>
        </p:nvCxnSpPr>
        <p:spPr bwMode="auto">
          <a:xfrm rot="16199933" flipV="1">
            <a:off x="5860495" y="1051971"/>
            <a:ext cx="998678" cy="4121616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2511831" name="Gerader Verbinder 1742511830"/>
          <p:cNvCxnSpPr>
            <a:cxnSpLocks/>
            <a:stCxn id="1539894902" idx="0"/>
            <a:endCxn id="1042897074" idx="2"/>
          </p:cNvCxnSpPr>
          <p:nvPr/>
        </p:nvCxnSpPr>
        <p:spPr bwMode="auto">
          <a:xfrm rot="16199933" flipV="1">
            <a:off x="6647297" y="1838772"/>
            <a:ext cx="998678" cy="2548013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3382461" name="Gerader Verbinder 1873382460"/>
          <p:cNvCxnSpPr>
            <a:cxnSpLocks/>
            <a:stCxn id="1539894902" idx="0"/>
            <a:endCxn id="372505499" idx="2"/>
          </p:cNvCxnSpPr>
          <p:nvPr/>
        </p:nvCxnSpPr>
        <p:spPr bwMode="auto">
          <a:xfrm rot="16199933" flipV="1">
            <a:off x="7422544" y="2614020"/>
            <a:ext cx="998678" cy="997519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82334011" name="Ellipse 2082334010"/>
              <p:cNvSpPr/>
              <p:nvPr/>
            </p:nvSpPr>
            <p:spPr bwMode="auto">
              <a:xfrm>
                <a:off x="5500022" y="1286984"/>
                <a:ext cx="779131" cy="753339"/>
              </a:xfrm>
              <a:prstGeom prst="ellipse">
                <a:avLst/>
              </a:prstGeom>
              <a:solidFill>
                <a:schemeClr val="bg2">
                  <a:alpha val="30000"/>
                </a:schemeClr>
              </a:solidFill>
              <a:ln w="12700" cap="flat" cmpd="sng" algn="ctr">
                <a:solidFill>
                  <a:schemeClr val="bg2">
                    <a:lumMod val="50196"/>
                    <a:alpha val="3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0" u="none" strike="noStrike" cap="none" spc="0" smtClean="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Cambria Math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u="none" strike="noStrike" cap="none" spc="0">
                          <a:solidFill>
                            <a:schemeClr val="lt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Σ</m:t>
                      </m:r>
                    </m:oMath>
                  </m:oMathPara>
                </a14:m>
                <a:endParaRPr lang="en-US" dirty="0">
                  <a:latin typeface="Open Sans"/>
                  <a:cs typeface="Open Sans"/>
                </a:endParaRPr>
              </a:p>
            </p:txBody>
          </p:sp>
        </mc:Choice>
        <mc:Fallback xmlns="">
          <p:sp>
            <p:nvSpPr>
              <p:cNvPr id="2082334011" name="Ellipse 20823340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00022" y="1286984"/>
                <a:ext cx="779131" cy="75333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 cmpd="sng" algn="ctr">
                <a:solidFill>
                  <a:schemeClr val="bg2">
                    <a:lumMod val="50196"/>
                    <a:alpha val="30000"/>
                  </a:schemeClr>
                </a:solidFill>
                <a:prstDash val="solid"/>
                <a:miter lim="800000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9119915" name="Gerader Verbinder 719119914"/>
          <p:cNvCxnSpPr>
            <a:cxnSpLocks/>
            <a:stCxn id="1704957147" idx="0"/>
            <a:endCxn id="2082334011" idx="3"/>
          </p:cNvCxnSpPr>
          <p:nvPr/>
        </p:nvCxnSpPr>
        <p:spPr bwMode="auto">
          <a:xfrm rot="16199933">
            <a:off x="4776855" y="1452172"/>
            <a:ext cx="359437" cy="1315095"/>
          </a:xfrm>
          <a:prstGeom prst="line">
            <a:avLst/>
          </a:prstGeom>
          <a:ln w="12699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39511" name="Gerader Verbinder 75639510"/>
          <p:cNvCxnSpPr>
            <a:cxnSpLocks/>
            <a:stCxn id="1042897074" idx="0"/>
            <a:endCxn id="2082334011" idx="4"/>
          </p:cNvCxnSpPr>
          <p:nvPr/>
        </p:nvCxnSpPr>
        <p:spPr bwMode="auto">
          <a:xfrm rot="16199933">
            <a:off x="5756551" y="2164883"/>
            <a:ext cx="249113" cy="0"/>
          </a:xfrm>
          <a:prstGeom prst="line">
            <a:avLst/>
          </a:prstGeom>
          <a:ln w="12699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165662" name="Gerader Verbinder 314165661"/>
          <p:cNvCxnSpPr>
            <a:cxnSpLocks/>
            <a:stCxn id="372505499" idx="0"/>
            <a:endCxn id="2082334011" idx="5"/>
          </p:cNvCxnSpPr>
          <p:nvPr/>
        </p:nvCxnSpPr>
        <p:spPr bwMode="auto">
          <a:xfrm rot="16199933" flipV="1">
            <a:off x="6614370" y="1480686"/>
            <a:ext cx="359437" cy="1258069"/>
          </a:xfrm>
          <a:prstGeom prst="line">
            <a:avLst/>
          </a:prstGeom>
          <a:ln w="12699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115186" name="Rechteck 87115185"/>
          <p:cNvSpPr/>
          <p:nvPr/>
        </p:nvSpPr>
        <p:spPr bwMode="auto">
          <a:xfrm>
            <a:off x="5364250" y="752544"/>
            <a:ext cx="1067413" cy="346362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 cap="flat" cmpd="sng" algn="ctr">
            <a:solidFill>
              <a:srgbClr val="002060">
                <a:alpha val="3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Score</a:t>
            </a:r>
            <a:endParaRPr lang="en-US" b="1">
              <a:latin typeface="Open Sans"/>
              <a:cs typeface="Open Sans"/>
            </a:endParaRPr>
          </a:p>
        </p:txBody>
      </p:sp>
      <p:cxnSp>
        <p:nvCxnSpPr>
          <p:cNvPr id="456902280" name="Gerader Verbinder 456902279"/>
          <p:cNvCxnSpPr>
            <a:cxnSpLocks/>
            <a:stCxn id="2082334011" idx="0"/>
            <a:endCxn id="87115186" idx="2"/>
          </p:cNvCxnSpPr>
          <p:nvPr/>
        </p:nvCxnSpPr>
        <p:spPr bwMode="auto">
          <a:xfrm rot="16199933">
            <a:off x="5799733" y="1192946"/>
            <a:ext cx="188077" cy="0"/>
          </a:xfrm>
          <a:prstGeom prst="line">
            <a:avLst/>
          </a:prstGeom>
          <a:ln w="19049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454165" name="Rechteck 324454164"/>
          <p:cNvSpPr/>
          <p:nvPr/>
        </p:nvSpPr>
        <p:spPr bwMode="auto">
          <a:xfrm>
            <a:off x="3249230" y="3604522"/>
            <a:ext cx="612000" cy="3600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1791629358" name="Rechteck 1791629357"/>
          <p:cNvSpPr/>
          <p:nvPr/>
        </p:nvSpPr>
        <p:spPr bwMode="auto">
          <a:xfrm>
            <a:off x="4022433" y="3601404"/>
            <a:ext cx="612000" cy="3600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1744300829" name="Rechteck 1744300828"/>
          <p:cNvSpPr/>
          <p:nvPr/>
        </p:nvSpPr>
        <p:spPr bwMode="auto">
          <a:xfrm>
            <a:off x="2493954" y="5029590"/>
            <a:ext cx="612000" cy="3600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cxnSp>
        <p:nvCxnSpPr>
          <p:cNvPr id="382500235" name="Gerader Verbinder 382500234"/>
          <p:cNvCxnSpPr>
            <a:cxnSpLocks/>
            <a:stCxn id="1429894375" idx="0"/>
            <a:endCxn id="1201755736" idx="2"/>
          </p:cNvCxnSpPr>
          <p:nvPr/>
        </p:nvCxnSpPr>
        <p:spPr bwMode="auto">
          <a:xfrm rot="16199933">
            <a:off x="3444426" y="4906707"/>
            <a:ext cx="230568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9894375" name="Rechteck 1429894374"/>
          <p:cNvSpPr/>
          <p:nvPr/>
        </p:nvSpPr>
        <p:spPr bwMode="auto">
          <a:xfrm>
            <a:off x="3249230" y="5021992"/>
            <a:ext cx="612000" cy="3600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2098538098" name="Rechteck 2098538097"/>
          <p:cNvSpPr/>
          <p:nvPr/>
        </p:nvSpPr>
        <p:spPr bwMode="auto">
          <a:xfrm>
            <a:off x="4022433" y="5018873"/>
            <a:ext cx="612000" cy="3600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279087757" name="Rechteck 279087756"/>
          <p:cNvSpPr/>
          <p:nvPr/>
        </p:nvSpPr>
        <p:spPr bwMode="auto">
          <a:xfrm>
            <a:off x="5832824" y="4197015"/>
            <a:ext cx="2893820" cy="59440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Transformer</a:t>
            </a:r>
          </a:p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Encoder</a:t>
            </a:r>
          </a:p>
        </p:txBody>
      </p:sp>
      <p:sp>
        <p:nvSpPr>
          <p:cNvPr id="1643145113" name="Rechteck 1643145112"/>
          <p:cNvSpPr/>
          <p:nvPr/>
        </p:nvSpPr>
        <p:spPr bwMode="auto">
          <a:xfrm>
            <a:off x="5832824" y="3612120"/>
            <a:ext cx="612000" cy="36000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cxnSp>
        <p:nvCxnSpPr>
          <p:cNvPr id="370248242" name="Gerader Verbinder 370248241"/>
          <p:cNvCxnSpPr>
            <a:cxnSpLocks/>
            <a:endCxn id="1643145113" idx="2"/>
          </p:cNvCxnSpPr>
          <p:nvPr/>
        </p:nvCxnSpPr>
        <p:spPr bwMode="auto">
          <a:xfrm rot="16199933" flipV="1">
            <a:off x="6025865" y="4085888"/>
            <a:ext cx="227535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754946" name="Gerader Verbinder 374754945"/>
          <p:cNvCxnSpPr>
            <a:cxnSpLocks/>
            <a:endCxn id="1529136987" idx="2"/>
          </p:cNvCxnSpPr>
          <p:nvPr/>
        </p:nvCxnSpPr>
        <p:spPr bwMode="auto">
          <a:xfrm rot="16199933" flipV="1">
            <a:off x="6778974" y="4080769"/>
            <a:ext cx="232491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8594198" name="Gerader Verbinder 1358594197"/>
          <p:cNvCxnSpPr>
            <a:cxnSpLocks/>
            <a:endCxn id="1534530771" idx="2"/>
          </p:cNvCxnSpPr>
          <p:nvPr/>
        </p:nvCxnSpPr>
        <p:spPr bwMode="auto">
          <a:xfrm rot="16199933">
            <a:off x="7553535" y="4085888"/>
            <a:ext cx="227535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8043704" name="Gerader Verbinder 1998043703"/>
          <p:cNvCxnSpPr>
            <a:cxnSpLocks/>
            <a:stCxn id="177844001" idx="0"/>
          </p:cNvCxnSpPr>
          <p:nvPr/>
        </p:nvCxnSpPr>
        <p:spPr bwMode="auto">
          <a:xfrm rot="16199933">
            <a:off x="6004217" y="4917660"/>
            <a:ext cx="258368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853180" name="Gerader Verbinder 1092853179"/>
          <p:cNvCxnSpPr>
            <a:cxnSpLocks/>
            <a:stCxn id="1976828277" idx="0"/>
          </p:cNvCxnSpPr>
          <p:nvPr/>
        </p:nvCxnSpPr>
        <p:spPr bwMode="auto">
          <a:xfrm rot="16199933">
            <a:off x="7533811" y="4917557"/>
            <a:ext cx="258574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9136987" name="Rechteck 1529136986"/>
          <p:cNvSpPr/>
          <p:nvPr/>
        </p:nvSpPr>
        <p:spPr bwMode="auto">
          <a:xfrm>
            <a:off x="6588100" y="3604522"/>
            <a:ext cx="612000" cy="36000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1534530771" name="Rechteck 1534530770"/>
          <p:cNvSpPr/>
          <p:nvPr/>
        </p:nvSpPr>
        <p:spPr bwMode="auto">
          <a:xfrm>
            <a:off x="7361304" y="3612120"/>
            <a:ext cx="612000" cy="36000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cxnSp>
        <p:nvCxnSpPr>
          <p:cNvPr id="848166826" name="Gerader Verbinder 848166825"/>
          <p:cNvCxnSpPr>
            <a:cxnSpLocks/>
            <a:stCxn id="1784592621" idx="0"/>
          </p:cNvCxnSpPr>
          <p:nvPr/>
        </p:nvCxnSpPr>
        <p:spPr bwMode="auto">
          <a:xfrm rot="16199933">
            <a:off x="6765678" y="4909428"/>
            <a:ext cx="259634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9894902" name="Rechteck 1539894901"/>
          <p:cNvSpPr/>
          <p:nvPr/>
        </p:nvSpPr>
        <p:spPr bwMode="auto">
          <a:xfrm>
            <a:off x="8114644" y="3612120"/>
            <a:ext cx="612000" cy="36000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177844001" name="Rechteck 177844000"/>
          <p:cNvSpPr/>
          <p:nvPr/>
        </p:nvSpPr>
        <p:spPr bwMode="auto">
          <a:xfrm>
            <a:off x="5827402" y="5046845"/>
            <a:ext cx="612000" cy="36000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1784592621" name="Rechteck 1784592620"/>
          <p:cNvSpPr/>
          <p:nvPr/>
        </p:nvSpPr>
        <p:spPr bwMode="auto">
          <a:xfrm>
            <a:off x="6582681" y="5039247"/>
            <a:ext cx="612000" cy="36000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1976828277" name="Rechteck 1976828276"/>
          <p:cNvSpPr/>
          <p:nvPr/>
        </p:nvSpPr>
        <p:spPr bwMode="auto">
          <a:xfrm>
            <a:off x="7355882" y="5046845"/>
            <a:ext cx="612000" cy="36000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1522648350" name="Rechteck 1522648349"/>
          <p:cNvSpPr/>
          <p:nvPr/>
        </p:nvSpPr>
        <p:spPr bwMode="auto">
          <a:xfrm>
            <a:off x="8109225" y="5046845"/>
            <a:ext cx="612000" cy="36000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cxnSp>
        <p:nvCxnSpPr>
          <p:cNvPr id="1423837935" name="Gerader Verbinder 1423837934"/>
          <p:cNvCxnSpPr>
            <a:cxnSpLocks/>
            <a:stCxn id="1522648350" idx="0"/>
          </p:cNvCxnSpPr>
          <p:nvPr/>
        </p:nvCxnSpPr>
        <p:spPr bwMode="auto">
          <a:xfrm rot="16199933" flipV="1">
            <a:off x="8282859" y="4917660"/>
            <a:ext cx="258368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0862386" name="Gerader Verbinder 1640862385"/>
          <p:cNvCxnSpPr>
            <a:cxnSpLocks/>
            <a:endCxn id="1539894902" idx="2"/>
          </p:cNvCxnSpPr>
          <p:nvPr/>
        </p:nvCxnSpPr>
        <p:spPr bwMode="auto">
          <a:xfrm rot="16199933">
            <a:off x="8303136" y="4086918"/>
            <a:ext cx="229593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5328280" name="Gerader Verbinder 1375328279"/>
          <p:cNvCxnSpPr>
            <a:cxnSpLocks/>
            <a:stCxn id="703875094" idx="0"/>
            <a:endCxn id="1704957147" idx="1"/>
          </p:cNvCxnSpPr>
          <p:nvPr/>
        </p:nvCxnSpPr>
        <p:spPr bwMode="auto">
          <a:xfrm rot="16199933">
            <a:off x="2699150" y="2552243"/>
            <a:ext cx="1160678" cy="959072"/>
          </a:xfrm>
          <a:prstGeom prst="line">
            <a:avLst/>
          </a:prstGeom>
          <a:ln w="12699" cap="flat" cmpd="sng" algn="ctr">
            <a:solidFill>
              <a:srgbClr val="00305E">
                <a:alpha val="30000"/>
              </a:srgbClr>
            </a:solidFill>
            <a:prstDash val="lgDash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2434863" name="Gerader Verbinder 2002434862"/>
          <p:cNvCxnSpPr>
            <a:cxnSpLocks/>
            <a:stCxn id="324454165" idx="0"/>
            <a:endCxn id="1042897074" idx="1"/>
          </p:cNvCxnSpPr>
          <p:nvPr/>
        </p:nvCxnSpPr>
        <p:spPr bwMode="auto">
          <a:xfrm rot="16199933">
            <a:off x="3867388" y="2139282"/>
            <a:ext cx="1153081" cy="1777397"/>
          </a:xfrm>
          <a:prstGeom prst="line">
            <a:avLst/>
          </a:prstGeom>
          <a:ln w="12699" cap="flat" cmpd="sng" algn="ctr">
            <a:solidFill>
              <a:srgbClr val="00305E">
                <a:alpha val="30000"/>
              </a:srgbClr>
            </a:solidFill>
            <a:prstDash val="lgDash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88763" name="Gerader Verbinder 122288762"/>
          <p:cNvCxnSpPr>
            <a:cxnSpLocks/>
            <a:stCxn id="1791629358" idx="0"/>
            <a:endCxn id="372505499" idx="1"/>
          </p:cNvCxnSpPr>
          <p:nvPr/>
        </p:nvCxnSpPr>
        <p:spPr bwMode="auto">
          <a:xfrm rot="16199933">
            <a:off x="5030796" y="1749078"/>
            <a:ext cx="1149962" cy="2554688"/>
          </a:xfrm>
          <a:prstGeom prst="line">
            <a:avLst/>
          </a:prstGeom>
          <a:ln w="12699" cap="flat" cmpd="sng" algn="ctr">
            <a:solidFill>
              <a:srgbClr val="00305E">
                <a:alpha val="30000"/>
              </a:srgbClr>
            </a:solidFill>
            <a:prstDash val="lgDash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4909461" name="Textfeld 1384909460"/>
          <p:cNvSpPr txBox="1"/>
          <p:nvPr/>
        </p:nvSpPr>
        <p:spPr bwMode="auto">
          <a:xfrm>
            <a:off x="9551863" y="5198873"/>
            <a:ext cx="2488758" cy="8233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defRPr/>
            </a:pPr>
            <a:r>
              <a:rPr b="1" i="1"/>
              <a:t>Note:</a:t>
            </a:r>
            <a:r>
              <a:rPr i="1"/>
              <a:t> the same encoder is used for query and documents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7300957" name="Titel 3"/>
          <p:cNvSpPr>
            <a:spLocks noGrp="1"/>
          </p:cNvSpPr>
          <p:nvPr>
            <p:ph type="title"/>
          </p:nvPr>
        </p:nvSpPr>
        <p:spPr bwMode="auto">
          <a:xfrm>
            <a:off x="874710" y="346074"/>
            <a:ext cx="10580686" cy="684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chemeClr val="tx2"/>
                </a:solidFill>
                <a:latin typeface="Open Sans"/>
                <a:ea typeface="+mj-ea"/>
                <a:cs typeface="+mj-cs"/>
              </a:rPr>
              <a:t>ColBERT - Embedding</a:t>
            </a:r>
            <a:endParaRPr/>
          </a:p>
        </p:txBody>
      </p:sp>
      <p:sp>
        <p:nvSpPr>
          <p:cNvPr id="303186211" name="Rechteck 303186210"/>
          <p:cNvSpPr/>
          <p:nvPr/>
        </p:nvSpPr>
        <p:spPr bwMode="auto">
          <a:xfrm>
            <a:off x="7470031" y="938478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i="1">
                <a:latin typeface="Open Sans"/>
                <a:ea typeface="Open Sans"/>
                <a:cs typeface="Open Sans"/>
              </a:rPr>
              <a:t>[SEP]</a:t>
            </a:r>
            <a:endParaRPr i="1">
              <a:latin typeface="Open Sans"/>
              <a:cs typeface="Open Sans"/>
            </a:endParaRPr>
          </a:p>
        </p:txBody>
      </p:sp>
      <p:sp>
        <p:nvSpPr>
          <p:cNvPr id="1252079851" name="Rechteck 1252079850"/>
          <p:cNvSpPr/>
          <p:nvPr/>
        </p:nvSpPr>
        <p:spPr bwMode="auto">
          <a:xfrm>
            <a:off x="8335940" y="938478"/>
            <a:ext cx="706817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i="1">
                <a:latin typeface="Open Sans"/>
                <a:ea typeface="Open Sans"/>
                <a:cs typeface="Open Sans"/>
              </a:rPr>
              <a:t>[PAD]</a:t>
            </a:r>
            <a:endParaRPr i="1">
              <a:latin typeface="Open Sans"/>
              <a:cs typeface="Open Sans"/>
            </a:endParaRPr>
          </a:p>
        </p:txBody>
      </p:sp>
      <p:sp>
        <p:nvSpPr>
          <p:cNvPr id="1931779113" name="Rechteck 1931779112"/>
          <p:cNvSpPr/>
          <p:nvPr/>
        </p:nvSpPr>
        <p:spPr bwMode="auto">
          <a:xfrm>
            <a:off x="5171043" y="938478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i="1">
                <a:latin typeface="Open Sans"/>
                <a:ea typeface="Open Sans"/>
                <a:cs typeface="Open Sans"/>
              </a:rPr>
              <a:t>was</a:t>
            </a:r>
            <a:endParaRPr i="1">
              <a:latin typeface="Open Sans"/>
              <a:cs typeface="Open Sans"/>
            </a:endParaRPr>
          </a:p>
        </p:txBody>
      </p:sp>
      <p:sp>
        <p:nvSpPr>
          <p:cNvPr id="1941385528" name="Rechteck 1941385527"/>
          <p:cNvSpPr/>
          <p:nvPr/>
        </p:nvSpPr>
        <p:spPr bwMode="auto">
          <a:xfrm>
            <a:off x="6513202" y="938478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i="1">
                <a:latin typeface="Open Sans"/>
                <a:ea typeface="Open Sans"/>
                <a:cs typeface="Open Sans"/>
              </a:rPr>
              <a:t>?</a:t>
            </a:r>
            <a:endParaRPr i="1">
              <a:latin typeface="Open Sans"/>
              <a:cs typeface="Open Sans"/>
            </a:endParaRPr>
          </a:p>
        </p:txBody>
      </p:sp>
      <p:sp>
        <p:nvSpPr>
          <p:cNvPr id="1071221799" name="Rechteck 1071221798"/>
          <p:cNvSpPr/>
          <p:nvPr/>
        </p:nvSpPr>
        <p:spPr bwMode="auto">
          <a:xfrm>
            <a:off x="1737713" y="938478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i="1" dirty="0">
                <a:latin typeface="Open Sans"/>
                <a:ea typeface="Open Sans"/>
                <a:cs typeface="Open Sans"/>
              </a:rPr>
              <a:t>[CLS]</a:t>
            </a:r>
            <a:endParaRPr i="1" dirty="0">
              <a:latin typeface="Open Sans"/>
              <a:cs typeface="Open Sans"/>
            </a:endParaRPr>
          </a:p>
        </p:txBody>
      </p:sp>
      <p:sp>
        <p:nvSpPr>
          <p:cNvPr id="1348049556" name="Rechteck 1348049555"/>
          <p:cNvSpPr/>
          <p:nvPr/>
        </p:nvSpPr>
        <p:spPr bwMode="auto">
          <a:xfrm>
            <a:off x="2586304" y="938478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i="1">
                <a:latin typeface="Open Sans"/>
                <a:ea typeface="Open Sans"/>
                <a:cs typeface="Open Sans"/>
              </a:rPr>
              <a:t>[Q]</a:t>
            </a:r>
            <a:endParaRPr i="1">
              <a:latin typeface="Open Sans"/>
              <a:cs typeface="Open Sans"/>
            </a:endParaRPr>
          </a:p>
        </p:txBody>
      </p:sp>
      <p:sp>
        <p:nvSpPr>
          <p:cNvPr id="92388857" name="Rechteck 92388856"/>
          <p:cNvSpPr/>
          <p:nvPr/>
        </p:nvSpPr>
        <p:spPr bwMode="auto">
          <a:xfrm>
            <a:off x="3452213" y="938478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i="1">
                <a:latin typeface="Open Sans"/>
                <a:ea typeface="Open Sans"/>
                <a:cs typeface="Open Sans"/>
              </a:rPr>
              <a:t>How</a:t>
            </a:r>
            <a:endParaRPr i="1">
              <a:latin typeface="Open Sans"/>
              <a:cs typeface="Open Sans"/>
            </a:endParaRPr>
          </a:p>
        </p:txBody>
      </p:sp>
      <p:sp>
        <p:nvSpPr>
          <p:cNvPr id="1740192812" name="Rechteck 1740192811"/>
          <p:cNvSpPr/>
          <p:nvPr/>
        </p:nvSpPr>
        <p:spPr bwMode="auto">
          <a:xfrm>
            <a:off x="4318122" y="938478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i="1">
                <a:latin typeface="Open Sans"/>
                <a:ea typeface="Open Sans"/>
                <a:cs typeface="Open Sans"/>
              </a:rPr>
              <a:t>old</a:t>
            </a:r>
            <a:endParaRPr i="1">
              <a:latin typeface="Open Sans"/>
              <a:cs typeface="Open Sans"/>
            </a:endParaRPr>
          </a:p>
        </p:txBody>
      </p:sp>
      <p:sp>
        <p:nvSpPr>
          <p:cNvPr id="259686401" name="Textfeld 259686400"/>
          <p:cNvSpPr txBox="1"/>
          <p:nvPr/>
        </p:nvSpPr>
        <p:spPr bwMode="auto">
          <a:xfrm>
            <a:off x="5820474" y="961158"/>
            <a:ext cx="696326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>
                <a:latin typeface="Open Sans"/>
                <a:ea typeface="Open Sans"/>
                <a:cs typeface="Open Sans"/>
              </a:rPr>
              <a:t>...</a:t>
            </a:r>
            <a:endParaRPr>
              <a:latin typeface="Open Sans"/>
              <a:cs typeface="Open Sans"/>
            </a:endParaRPr>
          </a:p>
        </p:txBody>
      </p:sp>
      <p:sp>
        <p:nvSpPr>
          <p:cNvPr id="1671618850" name="Rechteck 1671618849"/>
          <p:cNvSpPr/>
          <p:nvPr/>
        </p:nvSpPr>
        <p:spPr bwMode="auto">
          <a:xfrm>
            <a:off x="7470031" y="1932133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sz="1600" i="1">
              <a:latin typeface="Open Sans"/>
              <a:cs typeface="Open Sans"/>
            </a:endParaRPr>
          </a:p>
        </p:txBody>
      </p:sp>
      <p:sp>
        <p:nvSpPr>
          <p:cNvPr id="1248172294" name="Rechteck 1248172293"/>
          <p:cNvSpPr/>
          <p:nvPr/>
        </p:nvSpPr>
        <p:spPr bwMode="auto">
          <a:xfrm>
            <a:off x="8335940" y="1932133"/>
            <a:ext cx="706817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sz="1600" i="1">
              <a:latin typeface="Open Sans"/>
              <a:cs typeface="Open Sans"/>
            </a:endParaRPr>
          </a:p>
          <a:p>
            <a:pPr algn="ctr">
              <a:defRPr/>
            </a:pPr>
            <a:endParaRPr>
              <a:latin typeface="Open Sans"/>
              <a:cs typeface="Open Sans"/>
            </a:endParaRPr>
          </a:p>
        </p:txBody>
      </p:sp>
      <p:sp>
        <p:nvSpPr>
          <p:cNvPr id="787678428" name="Rechteck 787678427"/>
          <p:cNvSpPr/>
          <p:nvPr/>
        </p:nvSpPr>
        <p:spPr bwMode="auto">
          <a:xfrm>
            <a:off x="5171043" y="1932133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i="1">
              <a:latin typeface="Open Sans"/>
              <a:cs typeface="Open Sans"/>
            </a:endParaRPr>
          </a:p>
        </p:txBody>
      </p:sp>
      <p:sp>
        <p:nvSpPr>
          <p:cNvPr id="161881492" name="Rechteck 161881491"/>
          <p:cNvSpPr/>
          <p:nvPr/>
        </p:nvSpPr>
        <p:spPr bwMode="auto">
          <a:xfrm>
            <a:off x="6513202" y="1932133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i="1">
              <a:latin typeface="Open Sans"/>
              <a:cs typeface="Open Sans"/>
            </a:endParaRPr>
          </a:p>
        </p:txBody>
      </p:sp>
      <p:sp>
        <p:nvSpPr>
          <p:cNvPr id="707617699" name="Rechteck 707617698"/>
          <p:cNvSpPr/>
          <p:nvPr/>
        </p:nvSpPr>
        <p:spPr bwMode="auto">
          <a:xfrm>
            <a:off x="1737713" y="1932133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i="1">
              <a:latin typeface="Open Sans"/>
              <a:cs typeface="Open Sans"/>
            </a:endParaRPr>
          </a:p>
        </p:txBody>
      </p:sp>
      <p:sp>
        <p:nvSpPr>
          <p:cNvPr id="986489975" name="Rechteck 986489974"/>
          <p:cNvSpPr/>
          <p:nvPr/>
        </p:nvSpPr>
        <p:spPr bwMode="auto">
          <a:xfrm>
            <a:off x="2586304" y="1932133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baseline="-25000">
              <a:latin typeface="Open Sans"/>
              <a:cs typeface="Open Sans"/>
            </a:endParaRPr>
          </a:p>
        </p:txBody>
      </p:sp>
      <p:sp>
        <p:nvSpPr>
          <p:cNvPr id="1570750528" name="Rechteck 1570750527"/>
          <p:cNvSpPr/>
          <p:nvPr/>
        </p:nvSpPr>
        <p:spPr bwMode="auto">
          <a:xfrm>
            <a:off x="3452213" y="1932133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i="1">
              <a:latin typeface="Open Sans"/>
              <a:cs typeface="Open Sans"/>
            </a:endParaRPr>
          </a:p>
        </p:txBody>
      </p:sp>
      <p:sp>
        <p:nvSpPr>
          <p:cNvPr id="1206080382" name="Rechteck 1206080381"/>
          <p:cNvSpPr/>
          <p:nvPr/>
        </p:nvSpPr>
        <p:spPr bwMode="auto">
          <a:xfrm>
            <a:off x="4318122" y="1932133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i="1">
              <a:latin typeface="Open Sans"/>
              <a:cs typeface="Open Sans"/>
            </a:endParaRPr>
          </a:p>
        </p:txBody>
      </p:sp>
      <p:sp>
        <p:nvSpPr>
          <p:cNvPr id="1605422625" name="Textfeld 1605422624"/>
          <p:cNvSpPr txBox="1"/>
          <p:nvPr/>
        </p:nvSpPr>
        <p:spPr bwMode="auto">
          <a:xfrm>
            <a:off x="5820474" y="1954813"/>
            <a:ext cx="696326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>
                <a:latin typeface="Open Sans"/>
                <a:ea typeface="Open Sans"/>
                <a:cs typeface="Open Sans"/>
              </a:rPr>
              <a:t>...</a:t>
            </a:r>
            <a:endParaRPr>
              <a:latin typeface="Open Sans"/>
              <a:cs typeface="Open Sans"/>
            </a:endParaRPr>
          </a:p>
        </p:txBody>
      </p:sp>
      <p:sp>
        <p:nvSpPr>
          <p:cNvPr id="270849113" name="Rechteck 270849112"/>
          <p:cNvSpPr/>
          <p:nvPr/>
        </p:nvSpPr>
        <p:spPr bwMode="auto">
          <a:xfrm>
            <a:off x="1737713" y="2740148"/>
            <a:ext cx="7305045" cy="478892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Transformer Encoder (BERT / RoBERTa)</a:t>
            </a:r>
            <a:endParaRPr b="1">
              <a:latin typeface="Open Sans"/>
              <a:cs typeface="Open Sans"/>
            </a:endParaRPr>
          </a:p>
        </p:txBody>
      </p:sp>
      <p:sp>
        <p:nvSpPr>
          <p:cNvPr id="55607604" name="Rechteck 55607603"/>
          <p:cNvSpPr/>
          <p:nvPr/>
        </p:nvSpPr>
        <p:spPr bwMode="auto">
          <a:xfrm>
            <a:off x="7467152" y="3508088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sz="1600" i="1">
              <a:latin typeface="Open Sans"/>
              <a:cs typeface="Open Sans"/>
            </a:endParaRPr>
          </a:p>
        </p:txBody>
      </p:sp>
      <p:sp>
        <p:nvSpPr>
          <p:cNvPr id="2081710264" name="Rechteck 2081710263"/>
          <p:cNvSpPr/>
          <p:nvPr/>
        </p:nvSpPr>
        <p:spPr bwMode="auto">
          <a:xfrm>
            <a:off x="8333061" y="3508088"/>
            <a:ext cx="706817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sz="1600" i="1">
              <a:latin typeface="Open Sans"/>
              <a:cs typeface="Open Sans"/>
            </a:endParaRPr>
          </a:p>
          <a:p>
            <a:pPr algn="ctr">
              <a:defRPr/>
            </a:pPr>
            <a:endParaRPr>
              <a:latin typeface="Open Sans"/>
              <a:cs typeface="Open Sans"/>
            </a:endParaRPr>
          </a:p>
        </p:txBody>
      </p:sp>
      <p:sp>
        <p:nvSpPr>
          <p:cNvPr id="492719397" name="Rechteck 492719396"/>
          <p:cNvSpPr/>
          <p:nvPr/>
        </p:nvSpPr>
        <p:spPr bwMode="auto">
          <a:xfrm>
            <a:off x="5168163" y="3508088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i="1">
              <a:latin typeface="Open Sans"/>
              <a:cs typeface="Open Sans"/>
            </a:endParaRPr>
          </a:p>
        </p:txBody>
      </p:sp>
      <p:sp>
        <p:nvSpPr>
          <p:cNvPr id="1605565399" name="Rechteck 1605565398"/>
          <p:cNvSpPr/>
          <p:nvPr/>
        </p:nvSpPr>
        <p:spPr bwMode="auto">
          <a:xfrm>
            <a:off x="6510323" y="3508088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i="1">
              <a:latin typeface="Open Sans"/>
              <a:cs typeface="Open Sans"/>
            </a:endParaRPr>
          </a:p>
        </p:txBody>
      </p:sp>
      <p:sp>
        <p:nvSpPr>
          <p:cNvPr id="659647540" name="Rechteck 659647539"/>
          <p:cNvSpPr/>
          <p:nvPr/>
        </p:nvSpPr>
        <p:spPr bwMode="auto">
          <a:xfrm>
            <a:off x="1734834" y="3508088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i="1">
              <a:latin typeface="Open Sans"/>
              <a:cs typeface="Open Sans"/>
            </a:endParaRPr>
          </a:p>
        </p:txBody>
      </p:sp>
      <p:sp>
        <p:nvSpPr>
          <p:cNvPr id="406009844" name="Rechteck 406009843"/>
          <p:cNvSpPr/>
          <p:nvPr/>
        </p:nvSpPr>
        <p:spPr bwMode="auto">
          <a:xfrm>
            <a:off x="2583425" y="3508088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baseline="-25000">
              <a:latin typeface="Open Sans"/>
              <a:cs typeface="Open Sans"/>
            </a:endParaRPr>
          </a:p>
        </p:txBody>
      </p:sp>
      <p:sp>
        <p:nvSpPr>
          <p:cNvPr id="1484877855" name="Rechteck 1484877854"/>
          <p:cNvSpPr/>
          <p:nvPr/>
        </p:nvSpPr>
        <p:spPr bwMode="auto">
          <a:xfrm>
            <a:off x="3449334" y="3508088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i="1">
              <a:latin typeface="Open Sans"/>
              <a:cs typeface="Open Sans"/>
            </a:endParaRPr>
          </a:p>
        </p:txBody>
      </p:sp>
      <p:sp>
        <p:nvSpPr>
          <p:cNvPr id="1285236738" name="Rechteck 1285236737"/>
          <p:cNvSpPr/>
          <p:nvPr/>
        </p:nvSpPr>
        <p:spPr bwMode="auto">
          <a:xfrm>
            <a:off x="4315243" y="3508088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i="1">
              <a:latin typeface="Open Sans"/>
              <a:cs typeface="Open Sans"/>
            </a:endParaRPr>
          </a:p>
        </p:txBody>
      </p:sp>
      <p:sp>
        <p:nvSpPr>
          <p:cNvPr id="1849097958" name="Textfeld 1849097957"/>
          <p:cNvSpPr txBox="1"/>
          <p:nvPr/>
        </p:nvSpPr>
        <p:spPr bwMode="auto">
          <a:xfrm>
            <a:off x="5817595" y="3530768"/>
            <a:ext cx="696326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>
                <a:latin typeface="Open Sans"/>
                <a:ea typeface="Open Sans"/>
                <a:cs typeface="Open Sans"/>
              </a:rPr>
              <a:t>...</a:t>
            </a:r>
            <a:endParaRPr>
              <a:latin typeface="Open Sans"/>
              <a:cs typeface="Open Sans"/>
            </a:endParaRPr>
          </a:p>
        </p:txBody>
      </p:sp>
      <p:sp>
        <p:nvSpPr>
          <p:cNvPr id="624317996" name="Rechteck 624317995"/>
          <p:cNvSpPr/>
          <p:nvPr/>
        </p:nvSpPr>
        <p:spPr bwMode="auto">
          <a:xfrm>
            <a:off x="1734834" y="4128246"/>
            <a:ext cx="7305045" cy="355021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Linear Mapping</a:t>
            </a:r>
            <a:endParaRPr b="1">
              <a:latin typeface="Open Sans"/>
              <a:cs typeface="Open Sans"/>
            </a:endParaRPr>
          </a:p>
        </p:txBody>
      </p:sp>
      <p:sp>
        <p:nvSpPr>
          <p:cNvPr id="503711033" name="Rechteck 503711032"/>
          <p:cNvSpPr/>
          <p:nvPr/>
        </p:nvSpPr>
        <p:spPr bwMode="auto">
          <a:xfrm>
            <a:off x="7464273" y="4705107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de-DE" sz="1600" b="0" i="1" u="none" strike="noStrike" cap="none" spc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q</a:t>
            </a:r>
            <a:r>
              <a:rPr lang="de-DE" sz="1600" b="0" i="1" u="none" strike="noStrike" cap="none" spc="0" baseline="-2500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Nq-1</a:t>
            </a:r>
            <a:endParaRPr sz="1600" i="1">
              <a:latin typeface="Open Sans"/>
              <a:cs typeface="Open Sans"/>
            </a:endParaRPr>
          </a:p>
        </p:txBody>
      </p:sp>
      <p:sp>
        <p:nvSpPr>
          <p:cNvPr id="126231633" name="Rechteck 126231632"/>
          <p:cNvSpPr/>
          <p:nvPr/>
        </p:nvSpPr>
        <p:spPr bwMode="auto">
          <a:xfrm>
            <a:off x="8330182" y="4705107"/>
            <a:ext cx="706817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de-DE" sz="1600" b="0" i="1" u="none" strike="noStrike" cap="none" spc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q</a:t>
            </a:r>
            <a:r>
              <a:rPr lang="de-DE" sz="1600" b="0" i="1" u="none" strike="noStrike" cap="none" spc="0" baseline="-2500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Nq</a:t>
            </a:r>
            <a:endParaRPr sz="1600" i="1">
              <a:latin typeface="Open Sans"/>
              <a:cs typeface="Open Sans"/>
            </a:endParaRPr>
          </a:p>
          <a:p>
            <a:pPr algn="ctr">
              <a:defRPr/>
            </a:pPr>
            <a:endParaRPr>
              <a:latin typeface="Open Sans"/>
              <a:cs typeface="Open Sans"/>
            </a:endParaRPr>
          </a:p>
        </p:txBody>
      </p:sp>
      <p:sp>
        <p:nvSpPr>
          <p:cNvPr id="422425454" name="Rechteck 422425453"/>
          <p:cNvSpPr/>
          <p:nvPr/>
        </p:nvSpPr>
        <p:spPr bwMode="auto">
          <a:xfrm>
            <a:off x="5165285" y="4705107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de-DE" sz="1600" b="0" i="1" u="none" strike="noStrike" cap="none" spc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q</a:t>
            </a:r>
            <a:r>
              <a:rPr lang="de-DE" sz="1600" b="0" i="1" u="none" strike="noStrike" cap="none" spc="0" baseline="-2500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5</a:t>
            </a:r>
            <a:endParaRPr i="1">
              <a:latin typeface="Open Sans"/>
              <a:cs typeface="Open Sans"/>
            </a:endParaRPr>
          </a:p>
        </p:txBody>
      </p:sp>
      <p:sp>
        <p:nvSpPr>
          <p:cNvPr id="598829643" name="Rechteck 598829642"/>
          <p:cNvSpPr/>
          <p:nvPr/>
        </p:nvSpPr>
        <p:spPr bwMode="auto">
          <a:xfrm>
            <a:off x="6507444" y="4705107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de-DE" sz="1600" b="0" i="1" u="none" strike="noStrike" cap="none" spc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q</a:t>
            </a:r>
            <a:r>
              <a:rPr lang="de-DE" sz="1600" b="0" i="1" u="none" strike="noStrike" cap="none" spc="0" baseline="-2500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Nq</a:t>
            </a:r>
            <a:r>
              <a:rPr i="1" baseline="-25000">
                <a:latin typeface="Open Sans"/>
                <a:ea typeface="Open Sans"/>
                <a:cs typeface="Open Sans"/>
              </a:rPr>
              <a:t>-2</a:t>
            </a:r>
            <a:endParaRPr i="1">
              <a:latin typeface="Open Sans"/>
              <a:cs typeface="Open Sans"/>
            </a:endParaRPr>
          </a:p>
        </p:txBody>
      </p:sp>
      <p:sp>
        <p:nvSpPr>
          <p:cNvPr id="1622099376" name="Rechteck 1622099375"/>
          <p:cNvSpPr/>
          <p:nvPr/>
        </p:nvSpPr>
        <p:spPr bwMode="auto">
          <a:xfrm>
            <a:off x="1731955" y="4705107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i="1" dirty="0">
                <a:latin typeface="Open Sans"/>
                <a:ea typeface="Open Sans"/>
                <a:cs typeface="Open Sans"/>
              </a:rPr>
              <a:t>q</a:t>
            </a:r>
            <a:r>
              <a:rPr i="1" baseline="-25000" dirty="0">
                <a:latin typeface="Open Sans"/>
                <a:ea typeface="Open Sans"/>
                <a:cs typeface="Open Sans"/>
              </a:rPr>
              <a:t>1</a:t>
            </a:r>
            <a:endParaRPr i="1" dirty="0">
              <a:latin typeface="Open Sans"/>
              <a:cs typeface="Open Sans"/>
            </a:endParaRPr>
          </a:p>
        </p:txBody>
      </p:sp>
      <p:sp>
        <p:nvSpPr>
          <p:cNvPr id="593382816" name="Rechteck 593382815"/>
          <p:cNvSpPr/>
          <p:nvPr/>
        </p:nvSpPr>
        <p:spPr bwMode="auto">
          <a:xfrm>
            <a:off x="2580546" y="4705107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de-DE" sz="1600" b="0" i="1" u="none" strike="noStrike" cap="none" spc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q</a:t>
            </a:r>
            <a:r>
              <a:rPr lang="de-DE" sz="1600" b="0" i="1" u="none" strike="noStrike" cap="none" spc="0" baseline="-2500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2</a:t>
            </a:r>
            <a:endParaRPr baseline="-25000">
              <a:latin typeface="Open Sans"/>
              <a:cs typeface="Open Sans"/>
            </a:endParaRPr>
          </a:p>
        </p:txBody>
      </p:sp>
      <p:sp>
        <p:nvSpPr>
          <p:cNvPr id="1041115947" name="Rechteck 1041115946"/>
          <p:cNvSpPr/>
          <p:nvPr/>
        </p:nvSpPr>
        <p:spPr bwMode="auto">
          <a:xfrm>
            <a:off x="3446455" y="4705107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de-DE" sz="1600" b="0" i="1" u="none" strike="noStrike" cap="none" spc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q</a:t>
            </a:r>
            <a:r>
              <a:rPr lang="de-DE" sz="1600" b="0" i="1" u="none" strike="noStrike" cap="none" spc="0" baseline="-2500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3</a:t>
            </a:r>
            <a:endParaRPr i="1">
              <a:latin typeface="Open Sans"/>
              <a:cs typeface="Open Sans"/>
            </a:endParaRPr>
          </a:p>
        </p:txBody>
      </p:sp>
      <p:sp>
        <p:nvSpPr>
          <p:cNvPr id="1088059474" name="Rechteck 1088059473"/>
          <p:cNvSpPr/>
          <p:nvPr/>
        </p:nvSpPr>
        <p:spPr bwMode="auto">
          <a:xfrm>
            <a:off x="4312364" y="4705107"/>
            <a:ext cx="649431" cy="3809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de-DE" sz="1600" b="0" i="1" u="none" strike="noStrike" cap="none" spc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q</a:t>
            </a:r>
            <a:r>
              <a:rPr lang="de-DE" sz="1600" b="0" i="1" u="none" strike="noStrike" cap="none" spc="0" baseline="-2500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4</a:t>
            </a:r>
            <a:endParaRPr i="1">
              <a:latin typeface="Open Sans"/>
              <a:cs typeface="Open Sans"/>
            </a:endParaRPr>
          </a:p>
        </p:txBody>
      </p:sp>
      <p:sp>
        <p:nvSpPr>
          <p:cNvPr id="726788386" name="Textfeld 726788385"/>
          <p:cNvSpPr txBox="1"/>
          <p:nvPr/>
        </p:nvSpPr>
        <p:spPr bwMode="auto">
          <a:xfrm>
            <a:off x="5814716" y="4727787"/>
            <a:ext cx="696326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>
                <a:latin typeface="Open Sans"/>
                <a:ea typeface="Open Sans"/>
                <a:cs typeface="Open Sans"/>
              </a:rPr>
              <a:t>...</a:t>
            </a:r>
            <a:endParaRPr>
              <a:latin typeface="Open Sans"/>
              <a:cs typeface="Open Sans"/>
            </a:endParaRPr>
          </a:p>
        </p:txBody>
      </p:sp>
      <p:cxnSp>
        <p:nvCxnSpPr>
          <p:cNvPr id="1569191726" name="Gerader Verbinder 1569191725"/>
          <p:cNvCxnSpPr>
            <a:cxnSpLocks/>
          </p:cNvCxnSpPr>
          <p:nvPr/>
        </p:nvCxnSpPr>
        <p:spPr bwMode="auto">
          <a:xfrm rot="5399976">
            <a:off x="3662932" y="4020007"/>
            <a:ext cx="216477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264430" name="Gerader Verbinder 203264429"/>
          <p:cNvCxnSpPr>
            <a:cxnSpLocks/>
          </p:cNvCxnSpPr>
          <p:nvPr/>
        </p:nvCxnSpPr>
        <p:spPr bwMode="auto">
          <a:xfrm rot="5399976">
            <a:off x="2788742" y="4008667"/>
            <a:ext cx="239157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5305628" name="Gerader Verbinder 1825305627"/>
          <p:cNvCxnSpPr>
            <a:cxnSpLocks/>
          </p:cNvCxnSpPr>
          <p:nvPr/>
        </p:nvCxnSpPr>
        <p:spPr bwMode="auto">
          <a:xfrm rot="5399976">
            <a:off x="1954190" y="4020007"/>
            <a:ext cx="216477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496980" name="Gerader Verbinder 379496979"/>
          <p:cNvCxnSpPr>
            <a:cxnSpLocks/>
          </p:cNvCxnSpPr>
          <p:nvPr/>
        </p:nvCxnSpPr>
        <p:spPr bwMode="auto">
          <a:xfrm rot="5399976">
            <a:off x="4534599" y="4008667"/>
            <a:ext cx="216477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201368" name="Gerader Verbinder 469201367"/>
          <p:cNvCxnSpPr>
            <a:cxnSpLocks/>
          </p:cNvCxnSpPr>
          <p:nvPr/>
        </p:nvCxnSpPr>
        <p:spPr bwMode="auto">
          <a:xfrm rot="5399976">
            <a:off x="5387520" y="4008667"/>
            <a:ext cx="216477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7550010" name="Gerader Verbinder 1267550009"/>
          <p:cNvCxnSpPr>
            <a:cxnSpLocks/>
          </p:cNvCxnSpPr>
          <p:nvPr/>
        </p:nvCxnSpPr>
        <p:spPr bwMode="auto">
          <a:xfrm rot="5399976">
            <a:off x="6731596" y="4013435"/>
            <a:ext cx="214416" cy="36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141512" name="Gerader Verbinder 930141511"/>
          <p:cNvCxnSpPr>
            <a:cxnSpLocks/>
          </p:cNvCxnSpPr>
          <p:nvPr/>
        </p:nvCxnSpPr>
        <p:spPr bwMode="auto">
          <a:xfrm rot="5399976">
            <a:off x="7680750" y="4008667"/>
            <a:ext cx="216477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4687874" name="Gerader Verbinder 634687873"/>
          <p:cNvCxnSpPr>
            <a:cxnSpLocks/>
          </p:cNvCxnSpPr>
          <p:nvPr/>
        </p:nvCxnSpPr>
        <p:spPr bwMode="auto">
          <a:xfrm rot="5399976">
            <a:off x="8581111" y="4020007"/>
            <a:ext cx="216477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2327362" name="Gerader Verbinder 1552327361"/>
          <p:cNvCxnSpPr>
            <a:cxnSpLocks/>
          </p:cNvCxnSpPr>
          <p:nvPr/>
        </p:nvCxnSpPr>
        <p:spPr bwMode="auto">
          <a:xfrm rot="5399976">
            <a:off x="3635021" y="3371047"/>
            <a:ext cx="258651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162339" name="Gerader Verbinder 2058162338"/>
          <p:cNvCxnSpPr>
            <a:cxnSpLocks/>
          </p:cNvCxnSpPr>
          <p:nvPr/>
        </p:nvCxnSpPr>
        <p:spPr bwMode="auto">
          <a:xfrm rot="5399976">
            <a:off x="2758622" y="3361916"/>
            <a:ext cx="285749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913441" name="Gerader Verbinder 996913440"/>
          <p:cNvCxnSpPr>
            <a:cxnSpLocks/>
          </p:cNvCxnSpPr>
          <p:nvPr/>
        </p:nvCxnSpPr>
        <p:spPr bwMode="auto">
          <a:xfrm rot="5399976">
            <a:off x="1926279" y="3371047"/>
            <a:ext cx="258651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0917956" name="Gerader Verbinder 1200917955"/>
          <p:cNvCxnSpPr>
            <a:cxnSpLocks/>
          </p:cNvCxnSpPr>
          <p:nvPr/>
        </p:nvCxnSpPr>
        <p:spPr bwMode="auto">
          <a:xfrm rot="5399976">
            <a:off x="4506688" y="3359707"/>
            <a:ext cx="258651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2705792" name="Gerader Verbinder 1792705791"/>
          <p:cNvCxnSpPr>
            <a:cxnSpLocks/>
          </p:cNvCxnSpPr>
          <p:nvPr/>
        </p:nvCxnSpPr>
        <p:spPr bwMode="auto">
          <a:xfrm rot="5399976">
            <a:off x="5359609" y="3359707"/>
            <a:ext cx="258651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1570051" name="Gerader Verbinder 1701570050"/>
          <p:cNvCxnSpPr>
            <a:cxnSpLocks/>
          </p:cNvCxnSpPr>
          <p:nvPr/>
        </p:nvCxnSpPr>
        <p:spPr bwMode="auto">
          <a:xfrm rot="5399976">
            <a:off x="6704065" y="3364454"/>
            <a:ext cx="256189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914889" name="Gerader Verbinder 470914888"/>
          <p:cNvCxnSpPr>
            <a:cxnSpLocks/>
          </p:cNvCxnSpPr>
          <p:nvPr/>
        </p:nvCxnSpPr>
        <p:spPr bwMode="auto">
          <a:xfrm rot="5399976">
            <a:off x="7652839" y="3359707"/>
            <a:ext cx="258651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354233" name="Gerader Verbinder 347354232"/>
          <p:cNvCxnSpPr>
            <a:cxnSpLocks/>
          </p:cNvCxnSpPr>
          <p:nvPr/>
        </p:nvCxnSpPr>
        <p:spPr bwMode="auto">
          <a:xfrm rot="5399976">
            <a:off x="8553200" y="3371047"/>
            <a:ext cx="258651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040649" name="Gerader Verbinder 881040648"/>
          <p:cNvCxnSpPr>
            <a:cxnSpLocks/>
          </p:cNvCxnSpPr>
          <p:nvPr/>
        </p:nvCxnSpPr>
        <p:spPr bwMode="auto">
          <a:xfrm rot="5399976">
            <a:off x="3578411" y="2522108"/>
            <a:ext cx="372590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627642" name="Gerader Verbinder 162627641"/>
          <p:cNvCxnSpPr>
            <a:cxnSpLocks/>
          </p:cNvCxnSpPr>
          <p:nvPr/>
        </p:nvCxnSpPr>
        <p:spPr bwMode="auto">
          <a:xfrm rot="5399976">
            <a:off x="2696043" y="2518946"/>
            <a:ext cx="411625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2523503" name="Gerader Verbinder 672523502"/>
          <p:cNvCxnSpPr>
            <a:cxnSpLocks/>
          </p:cNvCxnSpPr>
          <p:nvPr/>
        </p:nvCxnSpPr>
        <p:spPr bwMode="auto">
          <a:xfrm rot="5399976">
            <a:off x="1869669" y="2522108"/>
            <a:ext cx="372590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552257" name="Gerader Verbinder 133552256"/>
          <p:cNvCxnSpPr>
            <a:cxnSpLocks/>
          </p:cNvCxnSpPr>
          <p:nvPr/>
        </p:nvCxnSpPr>
        <p:spPr bwMode="auto">
          <a:xfrm rot="5399976">
            <a:off x="4450078" y="2510768"/>
            <a:ext cx="372590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1739747" name="Gerader Verbinder 1521739746"/>
          <p:cNvCxnSpPr>
            <a:cxnSpLocks/>
          </p:cNvCxnSpPr>
          <p:nvPr/>
        </p:nvCxnSpPr>
        <p:spPr bwMode="auto">
          <a:xfrm rot="5399976">
            <a:off x="5302999" y="2510768"/>
            <a:ext cx="372590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251861" name="Gerader Verbinder 1100251860"/>
          <p:cNvCxnSpPr>
            <a:cxnSpLocks/>
          </p:cNvCxnSpPr>
          <p:nvPr/>
        </p:nvCxnSpPr>
        <p:spPr bwMode="auto">
          <a:xfrm rot="5399976">
            <a:off x="6647997" y="2514973"/>
            <a:ext cx="369043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6423648" name="Gerader Verbinder 1776423647"/>
          <p:cNvCxnSpPr>
            <a:cxnSpLocks/>
          </p:cNvCxnSpPr>
          <p:nvPr/>
        </p:nvCxnSpPr>
        <p:spPr bwMode="auto">
          <a:xfrm rot="5399976">
            <a:off x="7596229" y="2510768"/>
            <a:ext cx="372590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34470" name="Gerader Verbinder 84834469"/>
          <p:cNvCxnSpPr>
            <a:cxnSpLocks/>
          </p:cNvCxnSpPr>
          <p:nvPr/>
        </p:nvCxnSpPr>
        <p:spPr bwMode="auto">
          <a:xfrm rot="5399976">
            <a:off x="8496590" y="2522108"/>
            <a:ext cx="372590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4348680" name="Gerader Verbinder 1814348679"/>
          <p:cNvCxnSpPr>
            <a:cxnSpLocks/>
          </p:cNvCxnSpPr>
          <p:nvPr/>
        </p:nvCxnSpPr>
        <p:spPr bwMode="auto">
          <a:xfrm>
            <a:off x="5477011" y="1432869"/>
            <a:ext cx="0" cy="315648"/>
          </a:xfrm>
          <a:prstGeom prst="line">
            <a:avLst/>
          </a:prstGeom>
          <a:ln w="38099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497685" name="Textfeld 457497684"/>
          <p:cNvSpPr txBox="1"/>
          <p:nvPr/>
        </p:nvSpPr>
        <p:spPr bwMode="auto">
          <a:xfrm>
            <a:off x="5659950" y="1432869"/>
            <a:ext cx="2847369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b="1"/>
              <a:t>Word Emb. + Pos. Emb.</a:t>
            </a:r>
            <a:endParaRPr/>
          </a:p>
        </p:txBody>
      </p:sp>
      <p:sp>
        <p:nvSpPr>
          <p:cNvPr id="325250198" name="Textfeld 325250197"/>
          <p:cNvSpPr txBox="1"/>
          <p:nvPr/>
        </p:nvSpPr>
        <p:spPr bwMode="auto">
          <a:xfrm>
            <a:off x="9103373" y="1832893"/>
            <a:ext cx="3151566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de-DE" sz="1600" b="0" i="1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768-</a:t>
            </a:r>
            <a:r>
              <a:rPr i="1"/>
              <a:t>dimensional embeddings </a:t>
            </a:r>
            <a:r>
              <a:rPr b="1" i="1"/>
              <a:t>without </a:t>
            </a:r>
            <a:r>
              <a:rPr i="1"/>
              <a:t>contextual information</a:t>
            </a:r>
          </a:p>
        </p:txBody>
      </p:sp>
      <p:sp>
        <p:nvSpPr>
          <p:cNvPr id="795132011" name="Textfeld 795132010"/>
          <p:cNvSpPr txBox="1"/>
          <p:nvPr/>
        </p:nvSpPr>
        <p:spPr bwMode="auto">
          <a:xfrm>
            <a:off x="9103373" y="3408848"/>
            <a:ext cx="3205320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de-DE" sz="1600" b="0" i="1" u="none" strike="noStrike" cap="none" spc="0">
                <a:solidFill>
                  <a:schemeClr val="tx1"/>
                </a:solidFill>
                <a:latin typeface="Open Sans"/>
                <a:ea typeface="Arial"/>
                <a:cs typeface="Arial"/>
              </a:rPr>
              <a:t>768-</a:t>
            </a:r>
            <a:r>
              <a:rPr i="1"/>
              <a:t>dimensional embeddings </a:t>
            </a:r>
            <a:r>
              <a:rPr b="1" i="1"/>
              <a:t>with </a:t>
            </a:r>
            <a:r>
              <a:rPr i="1"/>
              <a:t>contextual information</a:t>
            </a:r>
          </a:p>
        </p:txBody>
      </p:sp>
      <p:sp>
        <p:nvSpPr>
          <p:cNvPr id="412086203" name="Textfeld 412086202"/>
          <p:cNvSpPr txBox="1"/>
          <p:nvPr/>
        </p:nvSpPr>
        <p:spPr bwMode="auto">
          <a:xfrm>
            <a:off x="9103373" y="4483947"/>
            <a:ext cx="3208560" cy="8233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de-DE" sz="1600" b="0" i="1" u="none" strike="noStrike" cap="none" spc="0">
                <a:solidFill>
                  <a:schemeClr val="tx1"/>
                </a:solidFill>
                <a:latin typeface="Open Sans"/>
                <a:ea typeface="Arial"/>
                <a:cs typeface="Arial"/>
              </a:rPr>
              <a:t>24 or 128-</a:t>
            </a:r>
            <a:r>
              <a:rPr i="1"/>
              <a:t>dimensional embeddings </a:t>
            </a:r>
            <a:r>
              <a:rPr b="1" i="1"/>
              <a:t>with </a:t>
            </a:r>
            <a:r>
              <a:rPr i="1"/>
              <a:t>contextual information</a:t>
            </a:r>
          </a:p>
        </p:txBody>
      </p:sp>
      <p:cxnSp>
        <p:nvCxnSpPr>
          <p:cNvPr id="722976369" name="Gerader Verbinder 722976368"/>
          <p:cNvCxnSpPr>
            <a:cxnSpLocks/>
          </p:cNvCxnSpPr>
          <p:nvPr/>
        </p:nvCxnSpPr>
        <p:spPr bwMode="auto">
          <a:xfrm rot="5399976">
            <a:off x="3656108" y="4591507"/>
            <a:ext cx="216477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1359163" name="Gerader Verbinder 1581359162"/>
          <p:cNvCxnSpPr>
            <a:cxnSpLocks/>
          </p:cNvCxnSpPr>
          <p:nvPr/>
        </p:nvCxnSpPr>
        <p:spPr bwMode="auto">
          <a:xfrm rot="5399976">
            <a:off x="2781918" y="4580167"/>
            <a:ext cx="239157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2899404" name="Gerader Verbinder 1912899403"/>
          <p:cNvCxnSpPr>
            <a:cxnSpLocks/>
          </p:cNvCxnSpPr>
          <p:nvPr/>
        </p:nvCxnSpPr>
        <p:spPr bwMode="auto">
          <a:xfrm rot="5399976">
            <a:off x="1947366" y="4591507"/>
            <a:ext cx="216477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872912" name="Gerader Verbinder 1151872911"/>
          <p:cNvCxnSpPr>
            <a:cxnSpLocks/>
          </p:cNvCxnSpPr>
          <p:nvPr/>
        </p:nvCxnSpPr>
        <p:spPr bwMode="auto">
          <a:xfrm rot="5399976">
            <a:off x="4527775" y="4580167"/>
            <a:ext cx="216477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82388" name="Gerader Verbinder 75682387"/>
          <p:cNvCxnSpPr>
            <a:cxnSpLocks/>
          </p:cNvCxnSpPr>
          <p:nvPr/>
        </p:nvCxnSpPr>
        <p:spPr bwMode="auto">
          <a:xfrm rot="5399976">
            <a:off x="5380696" y="4580167"/>
            <a:ext cx="216477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9993959" name="Gerader Verbinder 809993958"/>
          <p:cNvCxnSpPr>
            <a:cxnSpLocks/>
          </p:cNvCxnSpPr>
          <p:nvPr/>
        </p:nvCxnSpPr>
        <p:spPr bwMode="auto">
          <a:xfrm rot="5399976">
            <a:off x="6724771" y="4584935"/>
            <a:ext cx="214416" cy="36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3243476" name="Gerader Verbinder 1823243475"/>
          <p:cNvCxnSpPr>
            <a:cxnSpLocks/>
          </p:cNvCxnSpPr>
          <p:nvPr/>
        </p:nvCxnSpPr>
        <p:spPr bwMode="auto">
          <a:xfrm rot="5399976">
            <a:off x="7673926" y="4580167"/>
            <a:ext cx="216477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9071725" name="Gerader Verbinder 899071724"/>
          <p:cNvCxnSpPr>
            <a:cxnSpLocks/>
          </p:cNvCxnSpPr>
          <p:nvPr/>
        </p:nvCxnSpPr>
        <p:spPr bwMode="auto">
          <a:xfrm rot="5399976">
            <a:off x="8574287" y="4591507"/>
            <a:ext cx="216477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61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17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67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8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1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489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750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080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422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34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497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250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4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7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71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565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647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00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7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23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09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32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16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913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917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70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57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914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35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040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27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523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5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73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25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423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34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13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317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71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3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425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82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099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38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115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05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78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19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26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30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49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20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550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14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68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8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76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35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89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872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8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9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24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7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5735403" name="Titel 3"/>
          <p:cNvSpPr>
            <a:spLocks noGrp="1"/>
          </p:cNvSpPr>
          <p:nvPr>
            <p:ph type="title"/>
          </p:nvPr>
        </p:nvSpPr>
        <p:spPr bwMode="auto">
          <a:xfrm>
            <a:off x="874710" y="346073"/>
            <a:ext cx="10580686" cy="68421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Open Sans"/>
                <a:ea typeface="Open Sans"/>
                <a:cs typeface="Open Sans"/>
              </a:rPr>
              <a:t>ColBERT – Big Picture</a:t>
            </a:r>
            <a:endParaRPr lang="en-US">
              <a:latin typeface="Open Sans"/>
              <a:cs typeface="Open Sans"/>
            </a:endParaRPr>
          </a:p>
        </p:txBody>
      </p:sp>
      <p:sp>
        <p:nvSpPr>
          <p:cNvPr id="1065670997" name="Textfeld 1065670996"/>
          <p:cNvSpPr txBox="1"/>
          <p:nvPr/>
        </p:nvSpPr>
        <p:spPr bwMode="auto">
          <a:xfrm>
            <a:off x="5832824" y="5453820"/>
            <a:ext cx="2889119" cy="3356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Document Tokens</a:t>
            </a:r>
            <a:endParaRPr lang="en-US" b="1">
              <a:latin typeface="Open Sans"/>
              <a:cs typeface="Open Sans"/>
            </a:endParaRPr>
          </a:p>
        </p:txBody>
      </p:sp>
      <p:sp>
        <p:nvSpPr>
          <p:cNvPr id="1251314517" name="Rechteck 1251314516"/>
          <p:cNvSpPr/>
          <p:nvPr/>
        </p:nvSpPr>
        <p:spPr bwMode="auto">
          <a:xfrm>
            <a:off x="2493954" y="4197015"/>
            <a:ext cx="2140479" cy="594405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solidFill>
              <a:schemeClr val="accent1">
                <a:lumMod val="50196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Transformer Encoder</a:t>
            </a:r>
            <a:endParaRPr lang="en-US" b="1">
              <a:latin typeface="Open Sans"/>
              <a:cs typeface="Open Sans"/>
            </a:endParaRPr>
          </a:p>
        </p:txBody>
      </p:sp>
      <p:sp>
        <p:nvSpPr>
          <p:cNvPr id="1304171458" name="Textfeld 1304171457"/>
          <p:cNvSpPr txBox="1"/>
          <p:nvPr/>
        </p:nvSpPr>
        <p:spPr bwMode="auto">
          <a:xfrm>
            <a:off x="2484630" y="5453820"/>
            <a:ext cx="2141199" cy="3356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Query Tokens</a:t>
            </a:r>
            <a:endParaRPr lang="en-US">
              <a:latin typeface="Open Sans"/>
              <a:cs typeface="Open Sans"/>
            </a:endParaRPr>
          </a:p>
        </p:txBody>
      </p:sp>
      <p:sp>
        <p:nvSpPr>
          <p:cNvPr id="1701463492" name="Rechteck 1701463491"/>
          <p:cNvSpPr/>
          <p:nvPr/>
        </p:nvSpPr>
        <p:spPr bwMode="auto">
          <a:xfrm>
            <a:off x="2493954" y="3612120"/>
            <a:ext cx="612000" cy="360000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 cap="flat" cmpd="sng" algn="ctr">
            <a:solidFill>
              <a:schemeClr val="accent5">
                <a:lumMod val="74901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cxnSp>
        <p:nvCxnSpPr>
          <p:cNvPr id="615811736" name="Gerader Verbinder 615811735"/>
          <p:cNvCxnSpPr>
            <a:cxnSpLocks/>
            <a:endCxn id="1701463492" idx="2"/>
          </p:cNvCxnSpPr>
          <p:nvPr/>
        </p:nvCxnSpPr>
        <p:spPr bwMode="auto">
          <a:xfrm rot="16199933" flipV="1">
            <a:off x="2689423" y="4085888"/>
            <a:ext cx="227535" cy="0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3773278" name="Gerader Verbinder 1773773277"/>
          <p:cNvCxnSpPr>
            <a:cxnSpLocks/>
            <a:stCxn id="1251314517" idx="0"/>
            <a:endCxn id="8722015" idx="2"/>
          </p:cNvCxnSpPr>
          <p:nvPr/>
        </p:nvCxnSpPr>
        <p:spPr bwMode="auto">
          <a:xfrm rot="16199933" flipV="1">
            <a:off x="3443465" y="4080769"/>
            <a:ext cx="232491" cy="0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8423895" name="Gerader Verbinder 748423894"/>
          <p:cNvCxnSpPr>
            <a:cxnSpLocks/>
            <a:endCxn id="1915334179" idx="2"/>
          </p:cNvCxnSpPr>
          <p:nvPr/>
        </p:nvCxnSpPr>
        <p:spPr bwMode="auto">
          <a:xfrm rot="16199933" flipV="1">
            <a:off x="4210305" y="4080530"/>
            <a:ext cx="238252" cy="0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936187" name="Gerader Verbinder 474936186"/>
          <p:cNvCxnSpPr>
            <a:cxnSpLocks/>
            <a:stCxn id="1925210356" idx="0"/>
          </p:cNvCxnSpPr>
          <p:nvPr/>
        </p:nvCxnSpPr>
        <p:spPr bwMode="auto">
          <a:xfrm rot="16199933" flipV="1">
            <a:off x="2673977" y="4909033"/>
            <a:ext cx="241112" cy="0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7247592" name="Gerader Verbinder 1317247591"/>
          <p:cNvCxnSpPr>
            <a:cxnSpLocks/>
            <a:stCxn id="237757695" idx="0"/>
          </p:cNvCxnSpPr>
          <p:nvPr/>
        </p:nvCxnSpPr>
        <p:spPr bwMode="auto">
          <a:xfrm rot="16199933">
            <a:off x="4214233" y="4903674"/>
            <a:ext cx="230396" cy="0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6612734" name="Textfeld 1396612733"/>
          <p:cNvSpPr txBox="1"/>
          <p:nvPr/>
        </p:nvSpPr>
        <p:spPr bwMode="auto">
          <a:xfrm>
            <a:off x="503112" y="3601404"/>
            <a:ext cx="1992278" cy="3356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i="1">
                <a:latin typeface="Open Sans"/>
                <a:ea typeface="Open Sans"/>
                <a:cs typeface="Open Sans"/>
              </a:rPr>
              <a:t>Query Embeddings</a:t>
            </a:r>
            <a:endParaRPr lang="en-US" i="1">
              <a:latin typeface="Open Sans"/>
              <a:cs typeface="Open Sans"/>
            </a:endParaRPr>
          </a:p>
        </p:txBody>
      </p:sp>
      <p:sp>
        <p:nvSpPr>
          <p:cNvPr id="1541031644" name="Textfeld 1541031643"/>
          <p:cNvSpPr txBox="1"/>
          <p:nvPr/>
        </p:nvSpPr>
        <p:spPr bwMode="auto">
          <a:xfrm>
            <a:off x="8726645" y="3612120"/>
            <a:ext cx="2393232" cy="3356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0" i="1">
                <a:latin typeface="Open Sans"/>
                <a:ea typeface="Open Sans"/>
                <a:cs typeface="Open Sans"/>
              </a:rPr>
              <a:t>Document Embeddings</a:t>
            </a:r>
            <a:endParaRPr lang="en-US" b="0" i="1">
              <a:latin typeface="Open Sans"/>
              <a:cs typeface="Open Sans"/>
            </a:endParaRPr>
          </a:p>
        </p:txBody>
      </p:sp>
      <p:sp>
        <p:nvSpPr>
          <p:cNvPr id="1105609849" name="Rechteck 1105609848"/>
          <p:cNvSpPr/>
          <p:nvPr/>
        </p:nvSpPr>
        <p:spPr bwMode="auto">
          <a:xfrm>
            <a:off x="3759026" y="2289440"/>
            <a:ext cx="1080000" cy="32400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bg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MaxSim</a:t>
            </a:r>
            <a:endParaRPr lang="en-US" b="1">
              <a:latin typeface="Open Sans"/>
              <a:cs typeface="Open Sans"/>
            </a:endParaRPr>
          </a:p>
        </p:txBody>
      </p:sp>
      <p:sp>
        <p:nvSpPr>
          <p:cNvPr id="1943398231" name="Rechteck 1943398230"/>
          <p:cNvSpPr/>
          <p:nvPr/>
        </p:nvSpPr>
        <p:spPr bwMode="auto">
          <a:xfrm>
            <a:off x="5332628" y="2289440"/>
            <a:ext cx="1080000" cy="32400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bg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MaxSim</a:t>
            </a:r>
            <a:endParaRPr lang="en-US" b="1">
              <a:latin typeface="Open Sans"/>
              <a:cs typeface="Open Sans"/>
            </a:endParaRPr>
          </a:p>
        </p:txBody>
      </p:sp>
      <p:sp>
        <p:nvSpPr>
          <p:cNvPr id="941065060" name="Rechteck 941065059"/>
          <p:cNvSpPr/>
          <p:nvPr/>
        </p:nvSpPr>
        <p:spPr bwMode="auto">
          <a:xfrm>
            <a:off x="6883124" y="2289440"/>
            <a:ext cx="1080000" cy="32400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bg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MaxSim</a:t>
            </a:r>
            <a:endParaRPr lang="en-US" b="1">
              <a:latin typeface="Open Sans"/>
              <a:cs typeface="Open Sans"/>
            </a:endParaRPr>
          </a:p>
        </p:txBody>
      </p:sp>
      <p:cxnSp>
        <p:nvCxnSpPr>
          <p:cNvPr id="539053401" name="Gerader Verbinder 539053400"/>
          <p:cNvCxnSpPr>
            <a:cxnSpLocks/>
            <a:stCxn id="777640320" idx="0"/>
            <a:endCxn id="1105609849" idx="2"/>
          </p:cNvCxnSpPr>
          <p:nvPr/>
        </p:nvCxnSpPr>
        <p:spPr bwMode="auto">
          <a:xfrm rot="16199933" flipV="1">
            <a:off x="4719584" y="2192882"/>
            <a:ext cx="998678" cy="1839794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125353" name="Gerader Verbinder 277125352"/>
          <p:cNvCxnSpPr>
            <a:cxnSpLocks/>
            <a:stCxn id="777640320" idx="0"/>
            <a:endCxn id="1943398231" idx="2"/>
          </p:cNvCxnSpPr>
          <p:nvPr/>
        </p:nvCxnSpPr>
        <p:spPr bwMode="auto">
          <a:xfrm rot="16199933" flipV="1">
            <a:off x="5506385" y="2979684"/>
            <a:ext cx="998678" cy="266193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5188401" name="Gerader Verbinder 1615188400"/>
          <p:cNvCxnSpPr>
            <a:cxnSpLocks/>
            <a:stCxn id="777640320" idx="0"/>
            <a:endCxn id="941065060" idx="2"/>
          </p:cNvCxnSpPr>
          <p:nvPr/>
        </p:nvCxnSpPr>
        <p:spPr bwMode="auto">
          <a:xfrm rot="16199933">
            <a:off x="6281633" y="2470630"/>
            <a:ext cx="998678" cy="1284299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4164436" name="Gerader Verbinder 1194164435"/>
          <p:cNvCxnSpPr>
            <a:cxnSpLocks/>
            <a:stCxn id="260367940" idx="0"/>
            <a:endCxn id="1105609849" idx="2"/>
          </p:cNvCxnSpPr>
          <p:nvPr/>
        </p:nvCxnSpPr>
        <p:spPr bwMode="auto">
          <a:xfrm rot="16199933" flipV="1">
            <a:off x="5101022" y="1811444"/>
            <a:ext cx="991081" cy="2595072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635260" name="Gerader Verbinder 497635259"/>
          <p:cNvCxnSpPr>
            <a:cxnSpLocks/>
            <a:stCxn id="260367940" idx="0"/>
            <a:endCxn id="1943398231" idx="2"/>
          </p:cNvCxnSpPr>
          <p:nvPr/>
        </p:nvCxnSpPr>
        <p:spPr bwMode="auto">
          <a:xfrm rot="16199933" flipV="1">
            <a:off x="5887823" y="2598246"/>
            <a:ext cx="991081" cy="102147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903125" name="Gerader Verbinder 188903124"/>
          <p:cNvCxnSpPr>
            <a:cxnSpLocks/>
            <a:stCxn id="260367940" idx="0"/>
            <a:endCxn id="941065060" idx="2"/>
          </p:cNvCxnSpPr>
          <p:nvPr/>
        </p:nvCxnSpPr>
        <p:spPr bwMode="auto">
          <a:xfrm rot="16199933">
            <a:off x="6663070" y="2844470"/>
            <a:ext cx="991081" cy="529021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5219334" name="Gerader Verbinder 1975219333"/>
          <p:cNvCxnSpPr>
            <a:cxnSpLocks/>
            <a:stCxn id="1807914136" idx="0"/>
            <a:endCxn id="1105609849" idx="2"/>
          </p:cNvCxnSpPr>
          <p:nvPr/>
        </p:nvCxnSpPr>
        <p:spPr bwMode="auto">
          <a:xfrm rot="16199933" flipV="1">
            <a:off x="5483826" y="1428642"/>
            <a:ext cx="998678" cy="336827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678876" name="Gerader Verbinder 239678875"/>
          <p:cNvCxnSpPr>
            <a:cxnSpLocks/>
            <a:stCxn id="1807914136" idx="0"/>
            <a:endCxn id="1943398231" idx="2"/>
          </p:cNvCxnSpPr>
          <p:nvPr/>
        </p:nvCxnSpPr>
        <p:spPr bwMode="auto">
          <a:xfrm rot="16199933" flipV="1">
            <a:off x="6270625" y="2215443"/>
            <a:ext cx="998678" cy="1794673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1607711" name="Gerader Verbinder 2001607710"/>
          <p:cNvCxnSpPr>
            <a:cxnSpLocks/>
            <a:stCxn id="1807914136" idx="0"/>
            <a:endCxn id="941065060" idx="2"/>
          </p:cNvCxnSpPr>
          <p:nvPr/>
        </p:nvCxnSpPr>
        <p:spPr bwMode="auto">
          <a:xfrm rot="16199933" flipV="1">
            <a:off x="7045873" y="2990690"/>
            <a:ext cx="998678" cy="244179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26929" name="Gerader Verbinder 108826928"/>
          <p:cNvCxnSpPr>
            <a:cxnSpLocks/>
            <a:stCxn id="344706380" idx="0"/>
            <a:endCxn id="1105609849" idx="2"/>
          </p:cNvCxnSpPr>
          <p:nvPr/>
        </p:nvCxnSpPr>
        <p:spPr bwMode="auto">
          <a:xfrm rot="16199933" flipV="1">
            <a:off x="5860495" y="1051971"/>
            <a:ext cx="998678" cy="4121616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292271" name="Gerader Verbinder 396292270"/>
          <p:cNvCxnSpPr>
            <a:cxnSpLocks/>
            <a:stCxn id="344706380" idx="0"/>
            <a:endCxn id="1943398231" idx="2"/>
          </p:cNvCxnSpPr>
          <p:nvPr/>
        </p:nvCxnSpPr>
        <p:spPr bwMode="auto">
          <a:xfrm rot="16199933" flipV="1">
            <a:off x="6647297" y="1838772"/>
            <a:ext cx="998678" cy="2548013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741495" name="Gerader Verbinder 289741494"/>
          <p:cNvCxnSpPr>
            <a:cxnSpLocks/>
            <a:stCxn id="344706380" idx="0"/>
            <a:endCxn id="941065060" idx="2"/>
          </p:cNvCxnSpPr>
          <p:nvPr/>
        </p:nvCxnSpPr>
        <p:spPr bwMode="auto">
          <a:xfrm rot="16199933" flipV="1">
            <a:off x="7422544" y="2614020"/>
            <a:ext cx="998678" cy="997519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3328551" name="Ellipse 1093328550"/>
              <p:cNvSpPr/>
              <p:nvPr/>
            </p:nvSpPr>
            <p:spPr bwMode="auto">
              <a:xfrm>
                <a:off x="5500022" y="1286984"/>
                <a:ext cx="779131" cy="753339"/>
              </a:xfrm>
              <a:prstGeom prst="ellipse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bg2">
                    <a:lumMod val="50196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0" u="none" strike="noStrike" cap="none" spc="0" smtClean="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Cambria Math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u="none" strike="noStrike" cap="none" spc="0">
                          <a:solidFill>
                            <a:schemeClr val="lt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Σ</m:t>
                      </m:r>
                    </m:oMath>
                  </m:oMathPara>
                </a14:m>
                <a:endParaRPr lang="en-US" dirty="0">
                  <a:latin typeface="Open Sans"/>
                  <a:cs typeface="Open Sans"/>
                </a:endParaRPr>
              </a:p>
            </p:txBody>
          </p:sp>
        </mc:Choice>
        <mc:Fallback xmlns="">
          <p:sp>
            <p:nvSpPr>
              <p:cNvPr id="1093328551" name="Ellipse 10933285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00022" y="1286984"/>
                <a:ext cx="779131" cy="75333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 cmpd="sng" algn="ctr">
                <a:solidFill>
                  <a:schemeClr val="bg2">
                    <a:lumMod val="50196"/>
                  </a:schemeClr>
                </a:solidFill>
                <a:prstDash val="solid"/>
                <a:miter lim="800000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4705572" name="Gerader Verbinder 1634705571"/>
          <p:cNvCxnSpPr>
            <a:cxnSpLocks/>
            <a:stCxn id="1105609849" idx="0"/>
            <a:endCxn id="1093328551" idx="3"/>
          </p:cNvCxnSpPr>
          <p:nvPr/>
        </p:nvCxnSpPr>
        <p:spPr bwMode="auto">
          <a:xfrm rot="16199933">
            <a:off x="4776855" y="1452172"/>
            <a:ext cx="359437" cy="1315095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4971785" name="Gerader Verbinder 2124971784"/>
          <p:cNvCxnSpPr>
            <a:cxnSpLocks/>
            <a:stCxn id="1943398231" idx="0"/>
            <a:endCxn id="1093328551" idx="4"/>
          </p:cNvCxnSpPr>
          <p:nvPr/>
        </p:nvCxnSpPr>
        <p:spPr bwMode="auto">
          <a:xfrm rot="16199933">
            <a:off x="5756551" y="2164883"/>
            <a:ext cx="249113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2999372" name="Gerader Verbinder 1992999371"/>
          <p:cNvCxnSpPr>
            <a:cxnSpLocks/>
            <a:stCxn id="941065060" idx="0"/>
            <a:endCxn id="1093328551" idx="5"/>
          </p:cNvCxnSpPr>
          <p:nvPr/>
        </p:nvCxnSpPr>
        <p:spPr bwMode="auto">
          <a:xfrm rot="16199933" flipV="1">
            <a:off x="6614370" y="1480686"/>
            <a:ext cx="359437" cy="1258069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1237996" name="Rechteck 571237995"/>
          <p:cNvSpPr/>
          <p:nvPr/>
        </p:nvSpPr>
        <p:spPr bwMode="auto">
          <a:xfrm>
            <a:off x="5364250" y="752544"/>
            <a:ext cx="1067413" cy="346362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rgbClr val="002060">
                <a:alpha val="99999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Score</a:t>
            </a:r>
            <a:endParaRPr lang="en-US" b="1">
              <a:latin typeface="Open Sans"/>
              <a:cs typeface="Open Sans"/>
            </a:endParaRPr>
          </a:p>
        </p:txBody>
      </p:sp>
      <p:cxnSp>
        <p:nvCxnSpPr>
          <p:cNvPr id="7379548" name="Gerader Verbinder 7379547"/>
          <p:cNvCxnSpPr>
            <a:cxnSpLocks/>
            <a:stCxn id="1093328551" idx="0"/>
            <a:endCxn id="571237996" idx="2"/>
          </p:cNvCxnSpPr>
          <p:nvPr/>
        </p:nvCxnSpPr>
        <p:spPr bwMode="auto">
          <a:xfrm rot="16199933">
            <a:off x="5799733" y="1192946"/>
            <a:ext cx="188077" cy="0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22015" name="Rechteck 8722014"/>
          <p:cNvSpPr/>
          <p:nvPr/>
        </p:nvSpPr>
        <p:spPr bwMode="auto">
          <a:xfrm>
            <a:off x="3249230" y="3604522"/>
            <a:ext cx="612000" cy="360000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 cap="flat" cmpd="sng" algn="ctr">
            <a:solidFill>
              <a:schemeClr val="accent5">
                <a:lumMod val="74901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1915334179" name="Rechteck 1915334178"/>
          <p:cNvSpPr/>
          <p:nvPr/>
        </p:nvSpPr>
        <p:spPr bwMode="auto">
          <a:xfrm>
            <a:off x="4022433" y="3601404"/>
            <a:ext cx="612000" cy="360000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 cap="flat" cmpd="sng" algn="ctr">
            <a:solidFill>
              <a:schemeClr val="accent5">
                <a:lumMod val="74901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1925210356" name="Rechteck 1925210355"/>
          <p:cNvSpPr/>
          <p:nvPr/>
        </p:nvSpPr>
        <p:spPr bwMode="auto">
          <a:xfrm>
            <a:off x="2493954" y="5029590"/>
            <a:ext cx="612000" cy="360000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 cap="flat" cmpd="sng" algn="ctr">
            <a:solidFill>
              <a:schemeClr val="accent5">
                <a:lumMod val="74901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cxnSp>
        <p:nvCxnSpPr>
          <p:cNvPr id="721405591" name="Gerader Verbinder 721405590"/>
          <p:cNvCxnSpPr>
            <a:cxnSpLocks/>
            <a:stCxn id="335628452" idx="0"/>
            <a:endCxn id="1251314517" idx="2"/>
          </p:cNvCxnSpPr>
          <p:nvPr/>
        </p:nvCxnSpPr>
        <p:spPr bwMode="auto">
          <a:xfrm rot="16199933">
            <a:off x="3444426" y="4906707"/>
            <a:ext cx="230568" cy="0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628452" name="Rechteck 335628451"/>
          <p:cNvSpPr/>
          <p:nvPr/>
        </p:nvSpPr>
        <p:spPr bwMode="auto">
          <a:xfrm>
            <a:off x="3249230" y="5021992"/>
            <a:ext cx="612000" cy="360000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 cap="flat" cmpd="sng" algn="ctr">
            <a:solidFill>
              <a:schemeClr val="accent5">
                <a:lumMod val="74901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237757695" name="Rechteck 237757694"/>
          <p:cNvSpPr/>
          <p:nvPr/>
        </p:nvSpPr>
        <p:spPr bwMode="auto">
          <a:xfrm>
            <a:off x="4022433" y="5018873"/>
            <a:ext cx="612000" cy="360000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 cap="flat" cmpd="sng" algn="ctr">
            <a:solidFill>
              <a:schemeClr val="accent5">
                <a:lumMod val="74901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1593553986" name="Rechteck 1593553985"/>
          <p:cNvSpPr/>
          <p:nvPr/>
        </p:nvSpPr>
        <p:spPr bwMode="auto">
          <a:xfrm>
            <a:off x="5832824" y="4197015"/>
            <a:ext cx="2893820" cy="594405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solidFill>
              <a:schemeClr val="accent1">
                <a:lumMod val="50196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Transformer</a:t>
            </a:r>
          </a:p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Encoder</a:t>
            </a:r>
          </a:p>
        </p:txBody>
      </p:sp>
      <p:sp>
        <p:nvSpPr>
          <p:cNvPr id="777640320" name="Rechteck 777640319"/>
          <p:cNvSpPr/>
          <p:nvPr/>
        </p:nvSpPr>
        <p:spPr bwMode="auto">
          <a:xfrm>
            <a:off x="5832824" y="3612120"/>
            <a:ext cx="612000" cy="360000"/>
          </a:xfrm>
          <a:prstGeom prst="rect">
            <a:avLst/>
          </a:prstGeom>
          <a:solidFill>
            <a:schemeClr val="accent2">
              <a:alpha val="30000"/>
            </a:schemeClr>
          </a:solidFill>
          <a:ln w="12700" cap="flat" cmpd="sng" algn="ctr">
            <a:solidFill>
              <a:schemeClr val="accent2">
                <a:lumMod val="50196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cxnSp>
        <p:nvCxnSpPr>
          <p:cNvPr id="1033497456" name="Gerader Verbinder 1033497455"/>
          <p:cNvCxnSpPr>
            <a:cxnSpLocks/>
            <a:endCxn id="777640320" idx="2"/>
          </p:cNvCxnSpPr>
          <p:nvPr/>
        </p:nvCxnSpPr>
        <p:spPr bwMode="auto">
          <a:xfrm rot="16199933" flipV="1">
            <a:off x="6025865" y="4085888"/>
            <a:ext cx="227535" cy="0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1197949" name="Gerader Verbinder 1971197948"/>
          <p:cNvCxnSpPr>
            <a:cxnSpLocks/>
            <a:endCxn id="260367940" idx="2"/>
          </p:cNvCxnSpPr>
          <p:nvPr/>
        </p:nvCxnSpPr>
        <p:spPr bwMode="auto">
          <a:xfrm rot="16199933" flipV="1">
            <a:off x="6778974" y="4080769"/>
            <a:ext cx="232491" cy="0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687965" name="Gerader Verbinder 1263687964"/>
          <p:cNvCxnSpPr>
            <a:cxnSpLocks/>
            <a:endCxn id="1807914136" idx="2"/>
          </p:cNvCxnSpPr>
          <p:nvPr/>
        </p:nvCxnSpPr>
        <p:spPr bwMode="auto">
          <a:xfrm rot="16199933">
            <a:off x="7553535" y="4085888"/>
            <a:ext cx="227535" cy="0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515989" name="Gerader Verbinder 1059515988"/>
          <p:cNvCxnSpPr>
            <a:cxnSpLocks/>
            <a:stCxn id="1889453113" idx="0"/>
          </p:cNvCxnSpPr>
          <p:nvPr/>
        </p:nvCxnSpPr>
        <p:spPr bwMode="auto">
          <a:xfrm rot="16199933">
            <a:off x="6004217" y="4917660"/>
            <a:ext cx="258368" cy="0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5654012" name="Gerader Verbinder 1225654011"/>
          <p:cNvCxnSpPr>
            <a:cxnSpLocks/>
            <a:stCxn id="430053859" idx="0"/>
          </p:cNvCxnSpPr>
          <p:nvPr/>
        </p:nvCxnSpPr>
        <p:spPr bwMode="auto">
          <a:xfrm rot="16199933">
            <a:off x="7533811" y="4917557"/>
            <a:ext cx="258574" cy="0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367940" name="Rechteck 260367939"/>
          <p:cNvSpPr/>
          <p:nvPr/>
        </p:nvSpPr>
        <p:spPr bwMode="auto">
          <a:xfrm>
            <a:off x="6588100" y="3604522"/>
            <a:ext cx="612000" cy="360000"/>
          </a:xfrm>
          <a:prstGeom prst="rect">
            <a:avLst/>
          </a:prstGeom>
          <a:solidFill>
            <a:schemeClr val="accent2">
              <a:alpha val="30000"/>
            </a:schemeClr>
          </a:solidFill>
          <a:ln w="12700" cap="flat" cmpd="sng" algn="ctr">
            <a:solidFill>
              <a:schemeClr val="accent2">
                <a:lumMod val="50196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1807914136" name="Rechteck 1807914135"/>
          <p:cNvSpPr/>
          <p:nvPr/>
        </p:nvSpPr>
        <p:spPr bwMode="auto">
          <a:xfrm>
            <a:off x="7361304" y="3612120"/>
            <a:ext cx="612000" cy="360000"/>
          </a:xfrm>
          <a:prstGeom prst="rect">
            <a:avLst/>
          </a:prstGeom>
          <a:solidFill>
            <a:schemeClr val="accent2">
              <a:alpha val="30000"/>
            </a:schemeClr>
          </a:solidFill>
          <a:ln w="12700" cap="flat" cmpd="sng" algn="ctr">
            <a:solidFill>
              <a:schemeClr val="accent2">
                <a:lumMod val="50196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cxnSp>
        <p:nvCxnSpPr>
          <p:cNvPr id="635958070" name="Gerader Verbinder 635958069"/>
          <p:cNvCxnSpPr>
            <a:cxnSpLocks/>
            <a:stCxn id="630111295" idx="0"/>
          </p:cNvCxnSpPr>
          <p:nvPr/>
        </p:nvCxnSpPr>
        <p:spPr bwMode="auto">
          <a:xfrm rot="16199933">
            <a:off x="6765678" y="4909428"/>
            <a:ext cx="259634" cy="0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706380" name="Rechteck 344706379"/>
          <p:cNvSpPr/>
          <p:nvPr/>
        </p:nvSpPr>
        <p:spPr bwMode="auto">
          <a:xfrm>
            <a:off x="8114644" y="3612120"/>
            <a:ext cx="612000" cy="360000"/>
          </a:xfrm>
          <a:prstGeom prst="rect">
            <a:avLst/>
          </a:prstGeom>
          <a:solidFill>
            <a:schemeClr val="accent2">
              <a:alpha val="30000"/>
            </a:schemeClr>
          </a:solidFill>
          <a:ln w="12700" cap="flat" cmpd="sng" algn="ctr">
            <a:solidFill>
              <a:schemeClr val="accent2">
                <a:lumMod val="50196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1889453113" name="Rechteck 1889453112"/>
          <p:cNvSpPr/>
          <p:nvPr/>
        </p:nvSpPr>
        <p:spPr bwMode="auto">
          <a:xfrm>
            <a:off x="5827402" y="5046845"/>
            <a:ext cx="612000" cy="360000"/>
          </a:xfrm>
          <a:prstGeom prst="rect">
            <a:avLst/>
          </a:prstGeom>
          <a:solidFill>
            <a:schemeClr val="accent2">
              <a:alpha val="30000"/>
            </a:schemeClr>
          </a:solidFill>
          <a:ln w="12700" cap="flat" cmpd="sng" algn="ctr">
            <a:solidFill>
              <a:schemeClr val="accent2">
                <a:lumMod val="50196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630111295" name="Rechteck 630111294"/>
          <p:cNvSpPr/>
          <p:nvPr/>
        </p:nvSpPr>
        <p:spPr bwMode="auto">
          <a:xfrm>
            <a:off x="6582681" y="5039247"/>
            <a:ext cx="612000" cy="360000"/>
          </a:xfrm>
          <a:prstGeom prst="rect">
            <a:avLst/>
          </a:prstGeom>
          <a:solidFill>
            <a:schemeClr val="accent2">
              <a:alpha val="30000"/>
            </a:schemeClr>
          </a:solidFill>
          <a:ln w="12700" cap="flat" cmpd="sng" algn="ctr">
            <a:solidFill>
              <a:schemeClr val="accent2">
                <a:lumMod val="50196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430053859" name="Rechteck 430053858"/>
          <p:cNvSpPr/>
          <p:nvPr/>
        </p:nvSpPr>
        <p:spPr bwMode="auto">
          <a:xfrm>
            <a:off x="7355882" y="5046845"/>
            <a:ext cx="612000" cy="360000"/>
          </a:xfrm>
          <a:prstGeom prst="rect">
            <a:avLst/>
          </a:prstGeom>
          <a:solidFill>
            <a:schemeClr val="accent2">
              <a:alpha val="30000"/>
            </a:schemeClr>
          </a:solidFill>
          <a:ln w="12700" cap="flat" cmpd="sng" algn="ctr">
            <a:solidFill>
              <a:schemeClr val="accent2">
                <a:lumMod val="50196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sp>
        <p:nvSpPr>
          <p:cNvPr id="1973046991" name="Rechteck 1973046990"/>
          <p:cNvSpPr/>
          <p:nvPr/>
        </p:nvSpPr>
        <p:spPr bwMode="auto">
          <a:xfrm>
            <a:off x="8109225" y="5046845"/>
            <a:ext cx="612000" cy="360000"/>
          </a:xfrm>
          <a:prstGeom prst="rect">
            <a:avLst/>
          </a:prstGeom>
          <a:solidFill>
            <a:schemeClr val="accent2">
              <a:alpha val="30000"/>
            </a:schemeClr>
          </a:solidFill>
          <a:ln w="12700" cap="flat" cmpd="sng" algn="ctr">
            <a:solidFill>
              <a:schemeClr val="accent2">
                <a:lumMod val="50196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latin typeface="Open Sans"/>
              <a:cs typeface="Open Sans"/>
            </a:endParaRPr>
          </a:p>
        </p:txBody>
      </p:sp>
      <p:cxnSp>
        <p:nvCxnSpPr>
          <p:cNvPr id="762134476" name="Gerader Verbinder 762134475"/>
          <p:cNvCxnSpPr>
            <a:cxnSpLocks/>
            <a:stCxn id="1973046991" idx="0"/>
          </p:cNvCxnSpPr>
          <p:nvPr/>
        </p:nvCxnSpPr>
        <p:spPr bwMode="auto">
          <a:xfrm rot="16199933" flipV="1">
            <a:off x="8282859" y="4917660"/>
            <a:ext cx="258368" cy="0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726843" name="Gerader Verbinder 1131726842"/>
          <p:cNvCxnSpPr>
            <a:cxnSpLocks/>
            <a:endCxn id="344706380" idx="2"/>
          </p:cNvCxnSpPr>
          <p:nvPr/>
        </p:nvCxnSpPr>
        <p:spPr bwMode="auto">
          <a:xfrm rot="16199933">
            <a:off x="8303136" y="4086918"/>
            <a:ext cx="229593" cy="0"/>
          </a:xfrm>
          <a:prstGeom prst="line">
            <a:avLst/>
          </a:prstGeom>
          <a:ln w="12700" cap="flat" cmpd="sng" algn="ctr">
            <a:solidFill>
              <a:schemeClr val="tx1">
                <a:alpha val="3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5989852" name="Gerader Verbinder 1555989851"/>
          <p:cNvCxnSpPr>
            <a:cxnSpLocks/>
            <a:stCxn id="1701463492" idx="0"/>
            <a:endCxn id="1105609849" idx="1"/>
          </p:cNvCxnSpPr>
          <p:nvPr/>
        </p:nvCxnSpPr>
        <p:spPr bwMode="auto">
          <a:xfrm rot="16199933">
            <a:off x="2699150" y="2552243"/>
            <a:ext cx="1160678" cy="959072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lgDash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986797" name="Gerader Verbinder 527986796"/>
          <p:cNvCxnSpPr>
            <a:cxnSpLocks/>
            <a:stCxn id="8722015" idx="0"/>
            <a:endCxn id="1943398231" idx="1"/>
          </p:cNvCxnSpPr>
          <p:nvPr/>
        </p:nvCxnSpPr>
        <p:spPr bwMode="auto">
          <a:xfrm rot="16199933">
            <a:off x="3867388" y="2139282"/>
            <a:ext cx="1153081" cy="1777397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lgDash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8474139" name="Gerader Verbinder 2128474138"/>
          <p:cNvCxnSpPr>
            <a:cxnSpLocks/>
            <a:stCxn id="1915334179" idx="0"/>
            <a:endCxn id="941065060" idx="1"/>
          </p:cNvCxnSpPr>
          <p:nvPr/>
        </p:nvCxnSpPr>
        <p:spPr bwMode="auto">
          <a:xfrm rot="16199933">
            <a:off x="5030796" y="1749078"/>
            <a:ext cx="1149962" cy="2554688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lgDash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1400516" name="Textfeld 1311400515"/>
          <p:cNvSpPr txBox="1"/>
          <p:nvPr/>
        </p:nvSpPr>
        <p:spPr bwMode="auto">
          <a:xfrm>
            <a:off x="9551863" y="5198873"/>
            <a:ext cx="2488758" cy="8233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defRPr/>
            </a:pPr>
            <a:r>
              <a:rPr b="1" i="1"/>
              <a:t>Note:</a:t>
            </a:r>
            <a:r>
              <a:rPr i="1"/>
              <a:t> the same encoder is used for query and documents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1315814" name="Titel 3"/>
          <p:cNvSpPr>
            <a:spLocks noGrp="1"/>
          </p:cNvSpPr>
          <p:nvPr>
            <p:ph type="title"/>
          </p:nvPr>
        </p:nvSpPr>
        <p:spPr bwMode="auto">
          <a:xfrm>
            <a:off x="874710" y="346073"/>
            <a:ext cx="10580686" cy="68421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2400" b="1" i="0" u="none" strike="noStrike" cap="none" spc="0" dirty="0" err="1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ColBERT</a:t>
            </a:r>
            <a:r>
              <a:rPr lang="de-DE" sz="2400" b="1" i="0" u="none" strike="noStrike" cap="none" spc="0" dirty="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 – </a:t>
            </a:r>
            <a:r>
              <a:rPr lang="de-DE" sz="2400" b="1" i="0" u="none" strike="noStrike" cap="none" spc="0" dirty="0" err="1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Similarity</a:t>
            </a:r>
            <a:r>
              <a:rPr lang="de-DE" sz="2400" b="1" i="0" u="none" strike="noStrike" cap="none" spc="0" dirty="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de-DE" sz="2400" b="1" i="0" u="none" strike="noStrike" cap="none" spc="0" dirty="0" err="1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Calculation</a:t>
            </a:r>
            <a:endParaRPr sz="2400" dirty="0">
              <a:latin typeface="Open Sans"/>
              <a:cs typeface="Open Sans"/>
            </a:endParaRPr>
          </a:p>
          <a:p>
            <a:pPr>
              <a:defRPr/>
            </a:pPr>
            <a:endParaRPr dirty="0">
              <a:latin typeface="Open Sans"/>
              <a:cs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277621" name="Inhaltsplatzhalter 5"/>
              <p:cNvSpPr>
                <a:spLocks noGrp="1"/>
              </p:cNvSpPr>
              <p:nvPr>
                <p:ph sz="quarter" idx="10"/>
              </p:nvPr>
            </p:nvSpPr>
            <p:spPr bwMode="auto">
              <a:xfrm>
                <a:off x="848480" y="4502727"/>
                <a:ext cx="10580688" cy="580159"/>
              </a:xfrm>
            </p:spPr>
            <p:txBody>
              <a:bodyPr/>
              <a:lstStyle>
                <a:lvl1pPr>
                  <a:spcBef>
                    <a:spcPts val="1199"/>
                  </a:spcBef>
                  <a:defRPr/>
                </a:lvl1pPr>
                <a:lvl3pPr>
                  <a:spcBef>
                    <a:spcPts val="1199"/>
                  </a:spcBef>
                  <a:defRPr/>
                </a:lvl3pPr>
              </a:lstStyle>
              <a:p>
                <a:pPr>
                  <a:defRPr/>
                </a:pPr>
                <a:r>
                  <a:rPr lang="de-DE" sz="1600" b="0" i="1" u="none" strike="noStrike" cap="none" spc="0" dirty="0">
                    <a:solidFill>
                      <a:schemeClr val="tx2"/>
                    </a:solidFill>
                    <a:latin typeface="Open Sans"/>
                    <a:ea typeface="+mn-ea"/>
                    <a:cs typeface="+mn-cs"/>
                  </a:rPr>
                  <a:t>	</a:t>
                </a:r>
                <a:r>
                  <a:rPr lang="de-DE" sz="1600" b="0" i="1" u="none" strike="noStrike" cap="none" spc="0" dirty="0" err="1">
                    <a:solidFill>
                      <a:schemeClr val="tx2"/>
                    </a:solidFill>
                    <a:latin typeface="Open Sans"/>
                    <a:ea typeface="+mn-ea"/>
                    <a:cs typeface="+mn-cs"/>
                  </a:rPr>
                  <a:t>with</a:t>
                </a:r>
                <a:r>
                  <a:rPr lang="de-DE" sz="1600" b="0" i="0" u="none" strike="noStrike" cap="none" spc="0" dirty="0">
                    <a:solidFill>
                      <a:schemeClr val="tx2"/>
                    </a:solidFill>
                    <a:latin typeface="Open Sans"/>
                    <a:ea typeface="+mn-ea"/>
                    <a:cs typeface="+mn-cs"/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6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Pr>
                      <m:e>
                        <m:r>
                          <a:rPr sz="1600" b="1" i="1">
                            <a:latin typeface="Cambria Math"/>
                            <a:ea typeface="Cambria Math"/>
                            <a:cs typeface="Cambria Math"/>
                          </a:rPr>
                          <m:t>𝒔𝒊𝒎</m:t>
                        </m:r>
                      </m:e>
                      <m:sub>
                        <m:r>
                          <a:rPr sz="1600">
                            <a:latin typeface="Cambria Math"/>
                            <a:ea typeface="Cambria Math"/>
                            <a:cs typeface="Cambria Math"/>
                          </a:rPr>
                          <m:t>𝑐𝑜𝑠</m:t>
                        </m:r>
                      </m:sub>
                    </m:sSub>
                    <m:r>
                      <a:rPr sz="1600">
                        <a:latin typeface="Cambria Math"/>
                        <a:ea typeface="Cambria Math"/>
                        <a:cs typeface="Cambria Math"/>
                      </a:rPr>
                      <m:t>(</m:t>
                    </m:r>
                    <m:sSub>
                      <m:sSubPr>
                        <m:ctrlPr>
                          <a:rPr sz="16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Pr>
                      <m:e>
                        <m:r>
                          <a:rPr sz="1600">
                            <a:latin typeface="Cambria Math"/>
                            <a:ea typeface="Cambria Math"/>
                            <a:cs typeface="Cambria Math"/>
                          </a:rPr>
                          <m:t>𝑞</m:t>
                        </m:r>
                      </m:e>
                      <m:sub>
                        <m:r>
                          <a:rPr sz="1600">
                            <a:latin typeface="Cambria Math"/>
                            <a:ea typeface="Cambria Math"/>
                            <a:cs typeface="Cambria Math"/>
                          </a:rPr>
                          <m:t>𝑖</m:t>
                        </m:r>
                      </m:sub>
                    </m:sSub>
                    <m:r>
                      <a:rPr sz="1600">
                        <a:latin typeface="Cambria Math"/>
                        <a:ea typeface="Cambria Math"/>
                        <a:cs typeface="Cambria Math"/>
                      </a:rPr>
                      <m:t>,</m:t>
                    </m:r>
                    <m:sSub>
                      <m:sSubPr>
                        <m:ctrlPr>
                          <a:rPr sz="16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Pr>
                      <m:e>
                        <m:r>
                          <a:rPr sz="1600">
                            <a:latin typeface="Cambria Math"/>
                            <a:ea typeface="Cambria Math"/>
                            <a:cs typeface="Cambria Math"/>
                          </a:rPr>
                          <m:t>𝑑</m:t>
                        </m:r>
                      </m:e>
                      <m:sub>
                        <m:r>
                          <a:rPr sz="1600">
                            <a:latin typeface="Cambria Math"/>
                            <a:ea typeface="Cambria Math"/>
                            <a:cs typeface="Cambria Math"/>
                          </a:rPr>
                          <m:t>𝑘</m:t>
                        </m:r>
                      </m:sub>
                    </m:sSub>
                    <m:r>
                      <a:rPr sz="1600">
                        <a:latin typeface="Cambria Math"/>
                        <a:ea typeface="Cambria Math"/>
                        <a:cs typeface="Cambria Math"/>
                      </a:rPr>
                      <m:t>)=  </m:t>
                    </m:r>
                    <m:f>
                      <m:fPr>
                        <m:ctrlPr>
                          <a:rPr sz="16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sz="16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sz="1600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sSubPr>
                              <m:e>
                                <m:r>
                                  <a:rPr sz="1600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sz="1600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sz="1600">
                                <a:latin typeface="Cambria Math"/>
                                <a:ea typeface="Cambria Math"/>
                                <a:cs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sz="16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sz="1600">
                                <a:latin typeface="Cambria Math"/>
                                <a:ea typeface="Cambria Math"/>
                                <a:cs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sz="1600">
                                <a:latin typeface="Cambria Math"/>
                                <a:ea typeface="Cambria Math"/>
                                <a:cs typeface="Cambria Math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sz="16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sz="1600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sz="1600" i="1">
                                        <a:latin typeface="Cambria Math" panose="02040503050406030204" pitchFamily="18" charset="0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600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sz="1600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sz="1600">
                            <a:latin typeface="Cambria Math"/>
                            <a:ea typeface="Cambria Math"/>
                            <a:cs typeface="Cambria Math"/>
                          </a:rPr>
                          <m:t>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sz="16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sz="1600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sz="1600" i="1">
                                        <a:latin typeface="Cambria Math" panose="02040503050406030204" pitchFamily="18" charset="0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600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sz="1600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de-DE" sz="1600" b="0" i="0" u="none" strike="noStrike" cap="none" spc="0" dirty="0">
                    <a:solidFill>
                      <a:schemeClr val="tx2"/>
                    </a:solidFill>
                    <a:latin typeface="Open Sans"/>
                    <a:ea typeface="+mn-ea"/>
                    <a:cs typeface="+mn-cs"/>
                  </a:rPr>
                  <a:t> 	</a:t>
                </a:r>
                <a:r>
                  <a:rPr lang="de-DE" sz="1600" b="0" i="1" u="none" strike="noStrike" cap="none" spc="0" dirty="0" err="1">
                    <a:solidFill>
                      <a:schemeClr val="tx2"/>
                    </a:solidFill>
                    <a:latin typeface="Open Sans"/>
                    <a:ea typeface="+mn-ea"/>
                    <a:cs typeface="+mn-cs"/>
                  </a:rPr>
                  <a:t>or</a:t>
                </a:r>
                <a:r>
                  <a:rPr lang="de-DE" sz="1600" b="0" i="0" u="none" strike="noStrike" cap="none" spc="0" dirty="0">
                    <a:solidFill>
                      <a:schemeClr val="tx2"/>
                    </a:solidFill>
                    <a:latin typeface="Open Sans"/>
                    <a:ea typeface="+mn-ea"/>
                    <a:cs typeface="+mn-c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6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Pr>
                      <m:e>
                        <m:r>
                          <a:rPr sz="1600" b="1" i="1">
                            <a:latin typeface="Cambria Math"/>
                            <a:ea typeface="Cambria Math"/>
                            <a:cs typeface="Cambria Math"/>
                          </a:rPr>
                          <m:t>𝒔𝒊𝒎</m:t>
                        </m:r>
                      </m:e>
                      <m:sub>
                        <m:r>
                          <a:rPr sz="1600">
                            <a:latin typeface="Cambria Math"/>
                            <a:ea typeface="Cambria Math"/>
                            <a:cs typeface="Cambria Math"/>
                          </a:rPr>
                          <m:t>𝐿</m:t>
                        </m:r>
                        <m:r>
                          <a:rPr sz="1600">
                            <a:latin typeface="Cambria Math"/>
                            <a:ea typeface="Cambria Math"/>
                            <a:cs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sz="16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sz="16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sz="1600">
                                <a:latin typeface="Cambria Math"/>
                                <a:ea typeface="Cambria Math"/>
                                <a:cs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sz="1600">
                                <a:latin typeface="Cambria Math"/>
                                <a:ea typeface="Cambria Math"/>
                                <a:cs typeface="Cambria Math"/>
                              </a:rPr>
                              <m:t>𝑖</m:t>
                            </m:r>
                          </m:sub>
                        </m:sSub>
                        <m:r>
                          <a:rPr sz="1600">
                            <a:latin typeface="Cambria Math"/>
                            <a:ea typeface="Cambria Math"/>
                            <a:cs typeface="Cambria Math"/>
                          </a:rPr>
                          <m:t>,</m:t>
                        </m:r>
                        <m:sSub>
                          <m:sSubPr>
                            <m:ctrlPr>
                              <a:rPr sz="16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sz="1600">
                                <a:latin typeface="Cambria Math"/>
                                <a:ea typeface="Cambria Math"/>
                                <a:cs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sz="1600">
                                <a:latin typeface="Cambria Math"/>
                                <a:ea typeface="Cambria Math"/>
                                <a:cs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sz="1600">
                        <a:latin typeface="Cambria Math"/>
                        <a:ea typeface="Cambria Math"/>
                        <a:cs typeface="Cambria Math"/>
                      </a:rPr>
                      <m:t>=−</m:t>
                    </m:r>
                    <m:d>
                      <m:dPr>
                        <m:begChr m:val="|"/>
                        <m:endChr m:val="|"/>
                        <m:ctrlPr>
                          <a:rPr sz="16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sz="16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dPr>
                          <m:e>
                            <m:r>
                              <a:rPr sz="1600">
                                <a:latin typeface="Cambria Math"/>
                                <a:ea typeface="Cambria Math"/>
                                <a:cs typeface="Cambria Math"/>
                              </a:rPr>
                              <m:t> </m:t>
                            </m:r>
                            <m:f>
                              <m:fPr>
                                <m:ctrlPr>
                                  <a:rPr sz="1600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sz="1600" i="1">
                                        <a:latin typeface="Cambria Math" panose="02040503050406030204" pitchFamily="18" charset="0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600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sz="1600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sz="1600" i="1">
                                        <a:latin typeface="Cambria Math" panose="02040503050406030204" pitchFamily="18" charset="0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sz="1600" i="1">
                                            <a:latin typeface="Cambria Math" panose="02040503050406030204" pitchFamily="18" charset="0"/>
                                            <a:ea typeface="Cambria Math"/>
                                            <a:cs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sz="1600" i="1">
                                                <a:latin typeface="Cambria Math" panose="02040503050406030204" pitchFamily="18" charset="0"/>
                                                <a:ea typeface="Cambria Math"/>
                                                <a:cs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600">
                                                <a:latin typeface="Cambria Math"/>
                                                <a:ea typeface="Cambria Math"/>
                                                <a:cs typeface="Cambria Math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sz="1600">
                                                <a:latin typeface="Cambria Math"/>
                                                <a:ea typeface="Cambria Math"/>
                                                <a:cs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sz="1600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 </m:t>
                                </m:r>
                              </m:den>
                            </m:f>
                            <m:r>
                              <a:rPr sz="1600">
                                <a:latin typeface="Cambria Math"/>
                                <a:ea typeface="Cambria Math"/>
                                <a:cs typeface="Cambria Math"/>
                              </a:rPr>
                              <m:t> − </m:t>
                            </m:r>
                            <m:f>
                              <m:fPr>
                                <m:ctrlPr>
                                  <a:rPr sz="1600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sz="1600" i="1">
                                        <a:latin typeface="Cambria Math" panose="02040503050406030204" pitchFamily="18" charset="0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600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sz="1600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sz="1600" i="1">
                                        <a:latin typeface="Cambria Math" panose="02040503050406030204" pitchFamily="18" charset="0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sz="1600" i="1">
                                            <a:latin typeface="Cambria Math" panose="02040503050406030204" pitchFamily="18" charset="0"/>
                                            <a:ea typeface="Cambria Math"/>
                                            <a:cs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sz="1600" i="1">
                                                <a:latin typeface="Cambria Math" panose="02040503050406030204" pitchFamily="18" charset="0"/>
                                                <a:ea typeface="Cambria Math"/>
                                                <a:cs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sz="1600">
                                                <a:latin typeface="Cambria Math"/>
                                                <a:ea typeface="Cambria Math"/>
                                                <a:cs typeface="Cambria Math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sz="1600">
                                                <a:latin typeface="Cambria Math"/>
                                                <a:ea typeface="Cambria Math"/>
                                                <a:cs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sz="1600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 </m:t>
                                </m:r>
                              </m:den>
                            </m:f>
                            <m:r>
                              <a:rPr sz="1600">
                                <a:latin typeface="Cambria Math"/>
                                <a:ea typeface="Cambria Math"/>
                                <a:cs typeface="Cambria Math"/>
                              </a:rPr>
                              <m:t> </m:t>
                            </m:r>
                          </m:e>
                        </m:d>
                      </m:e>
                    </m:d>
                    <m:r>
                      <a:rPr sz="1600">
                        <a:latin typeface="Cambria Math"/>
                        <a:ea typeface="Cambria Math"/>
                        <a:cs typeface="Cambria Math"/>
                      </a:rPr>
                      <m:t>²</m:t>
                    </m:r>
                    <m:r>
                      <a:rPr sz="1600">
                        <a:latin typeface="Cambria Math"/>
                        <a:ea typeface="Cambria Math"/>
                        <a:cs typeface="Cambria Math"/>
                      </a:rPr>
                      <m:t> </m:t>
                    </m:r>
                  </m:oMath>
                </a14:m>
                <a:endParaRPr sz="1600" dirty="0"/>
              </a:p>
              <a:p>
                <a:pPr>
                  <a:defRPr/>
                </a:pPr>
                <a:endParaRPr dirty="0"/>
              </a:p>
            </p:txBody>
          </p:sp>
        </mc:Choice>
        <mc:Fallback xmlns="">
          <p:sp>
            <p:nvSpPr>
              <p:cNvPr id="139277621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 bwMode="auto">
              <a:xfrm>
                <a:off x="848480" y="4502727"/>
                <a:ext cx="10580688" cy="58015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785852" name="Rechteck 235785851"/>
          <p:cNvSpPr/>
          <p:nvPr/>
        </p:nvSpPr>
        <p:spPr bwMode="auto">
          <a:xfrm>
            <a:off x="2493954" y="3069489"/>
            <a:ext cx="612000" cy="360000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 cap="flat" cmpd="sng" algn="ctr">
            <a:solidFill>
              <a:schemeClr val="accent5">
                <a:lumMod val="74901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dirty="0">
                <a:latin typeface="Open Sans"/>
                <a:ea typeface="Open Sans"/>
                <a:cs typeface="Open Sans"/>
              </a:rPr>
              <a:t>q</a:t>
            </a:r>
            <a:r>
              <a:rPr lang="en-US" baseline="-25000" dirty="0">
                <a:latin typeface="Open Sans"/>
                <a:ea typeface="Open Sans"/>
                <a:cs typeface="Open Sans"/>
              </a:rPr>
              <a:t>i-1</a:t>
            </a:r>
            <a:endParaRPr baseline="-25000" dirty="0">
              <a:latin typeface="Open Sans"/>
              <a:cs typeface="Open Sans"/>
            </a:endParaRPr>
          </a:p>
        </p:txBody>
      </p:sp>
      <p:sp>
        <p:nvSpPr>
          <p:cNvPr id="1010397897" name="Textfeld 1010397896"/>
          <p:cNvSpPr txBox="1"/>
          <p:nvPr/>
        </p:nvSpPr>
        <p:spPr bwMode="auto">
          <a:xfrm>
            <a:off x="501312" y="3074072"/>
            <a:ext cx="1992996" cy="3356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i="1">
                <a:latin typeface="Open Sans"/>
                <a:ea typeface="Open Sans"/>
                <a:cs typeface="Open Sans"/>
              </a:rPr>
              <a:t>Query Embeddings</a:t>
            </a:r>
            <a:endParaRPr i="1">
              <a:latin typeface="Open Sans"/>
              <a:cs typeface="Open Sans"/>
            </a:endParaRPr>
          </a:p>
        </p:txBody>
      </p:sp>
      <p:sp>
        <p:nvSpPr>
          <p:cNvPr id="1535469419" name="Textfeld 1535469418"/>
          <p:cNvSpPr txBox="1"/>
          <p:nvPr/>
        </p:nvSpPr>
        <p:spPr bwMode="auto">
          <a:xfrm>
            <a:off x="9098550" y="3069488"/>
            <a:ext cx="2394309" cy="3356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0" i="1">
                <a:latin typeface="Open Sans"/>
                <a:ea typeface="Open Sans"/>
                <a:cs typeface="Open Sans"/>
              </a:rPr>
              <a:t>Document Embeddings</a:t>
            </a:r>
            <a:endParaRPr b="0" i="1">
              <a:latin typeface="Open Sans"/>
              <a:cs typeface="Open Sans"/>
            </a:endParaRPr>
          </a:p>
        </p:txBody>
      </p:sp>
      <p:sp>
        <p:nvSpPr>
          <p:cNvPr id="1827804363" name="Rechteck 1827804362"/>
          <p:cNvSpPr/>
          <p:nvPr/>
        </p:nvSpPr>
        <p:spPr bwMode="auto">
          <a:xfrm>
            <a:off x="3750543" y="2096047"/>
            <a:ext cx="1080000" cy="324000"/>
          </a:xfrm>
          <a:prstGeom prst="rect">
            <a:avLst/>
          </a:prstGeom>
          <a:solidFill>
            <a:schemeClr val="bg2">
              <a:alpha val="30000"/>
            </a:schemeClr>
          </a:solidFill>
          <a:ln w="12700" cap="flat" cmpd="sng" algn="ctr">
            <a:solidFill>
              <a:schemeClr val="bg2">
                <a:lumMod val="50196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MaxSim</a:t>
            </a:r>
            <a:endParaRPr b="1">
              <a:latin typeface="Open Sans"/>
              <a:cs typeface="Open Sans"/>
            </a:endParaRPr>
          </a:p>
        </p:txBody>
      </p:sp>
      <p:sp>
        <p:nvSpPr>
          <p:cNvPr id="79556565" name="Rechteck 79556564"/>
          <p:cNvSpPr/>
          <p:nvPr/>
        </p:nvSpPr>
        <p:spPr bwMode="auto">
          <a:xfrm>
            <a:off x="5324148" y="2096047"/>
            <a:ext cx="1080000" cy="32400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bg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MaxSim</a:t>
            </a:r>
            <a:endParaRPr b="1">
              <a:latin typeface="Open Sans"/>
              <a:cs typeface="Open Sans"/>
            </a:endParaRPr>
          </a:p>
        </p:txBody>
      </p:sp>
      <p:sp>
        <p:nvSpPr>
          <p:cNvPr id="793679561" name="Rechteck 793679560"/>
          <p:cNvSpPr/>
          <p:nvPr/>
        </p:nvSpPr>
        <p:spPr bwMode="auto">
          <a:xfrm>
            <a:off x="6874641" y="2096047"/>
            <a:ext cx="1080000" cy="324000"/>
          </a:xfrm>
          <a:prstGeom prst="rect">
            <a:avLst/>
          </a:prstGeom>
          <a:solidFill>
            <a:schemeClr val="bg2">
              <a:alpha val="30000"/>
            </a:schemeClr>
          </a:solidFill>
          <a:ln w="12700" cap="flat" cmpd="sng" algn="ctr">
            <a:solidFill>
              <a:schemeClr val="bg2">
                <a:lumMod val="50196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MaxSim</a:t>
            </a:r>
            <a:endParaRPr b="1">
              <a:latin typeface="Open Sans"/>
              <a:cs typeface="Open Sans"/>
            </a:endParaRPr>
          </a:p>
        </p:txBody>
      </p:sp>
      <p:cxnSp>
        <p:nvCxnSpPr>
          <p:cNvPr id="1961337297" name="Gerader Verbinder 1961337296"/>
          <p:cNvCxnSpPr>
            <a:cxnSpLocks/>
            <a:stCxn id="39452576" idx="0"/>
            <a:endCxn id="1827804363" idx="2"/>
          </p:cNvCxnSpPr>
          <p:nvPr/>
        </p:nvCxnSpPr>
        <p:spPr bwMode="auto">
          <a:xfrm rot="16199934" flipV="1">
            <a:off x="4889962" y="1820629"/>
            <a:ext cx="649440" cy="1848276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4723318" name="Gerader Verbinder 1284723317"/>
          <p:cNvCxnSpPr>
            <a:cxnSpLocks/>
            <a:stCxn id="39452576" idx="0"/>
            <a:endCxn id="793679561" idx="2"/>
          </p:cNvCxnSpPr>
          <p:nvPr/>
        </p:nvCxnSpPr>
        <p:spPr bwMode="auto">
          <a:xfrm rot="16199934">
            <a:off x="6452011" y="2106857"/>
            <a:ext cx="649440" cy="1275818"/>
          </a:xfrm>
          <a:prstGeom prst="line">
            <a:avLst/>
          </a:prstGeom>
          <a:ln w="12700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544235" name="Gerader Verbinder 136544234"/>
          <p:cNvCxnSpPr>
            <a:cxnSpLocks/>
            <a:stCxn id="39452576" idx="0"/>
            <a:endCxn id="1827804363" idx="2"/>
          </p:cNvCxnSpPr>
          <p:nvPr/>
        </p:nvCxnSpPr>
        <p:spPr bwMode="auto">
          <a:xfrm rot="16199934" flipV="1">
            <a:off x="4889962" y="1820629"/>
            <a:ext cx="649440" cy="1848276"/>
          </a:xfrm>
          <a:prstGeom prst="line">
            <a:avLst/>
          </a:prstGeom>
          <a:ln w="12700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540987" name="Gerader Verbinder 1443540986"/>
          <p:cNvCxnSpPr>
            <a:cxnSpLocks/>
            <a:stCxn id="1265828861" idx="0"/>
            <a:endCxn id="793679561" idx="2"/>
          </p:cNvCxnSpPr>
          <p:nvPr/>
        </p:nvCxnSpPr>
        <p:spPr bwMode="auto">
          <a:xfrm rot="16199934">
            <a:off x="6833448" y="2480698"/>
            <a:ext cx="641844" cy="520542"/>
          </a:xfrm>
          <a:prstGeom prst="line">
            <a:avLst/>
          </a:prstGeom>
          <a:ln w="12700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300890" name="Gerader Verbinder 252300889"/>
          <p:cNvCxnSpPr>
            <a:cxnSpLocks/>
            <a:stCxn id="1275729492" idx="0"/>
            <a:endCxn id="1827804363" idx="2"/>
          </p:cNvCxnSpPr>
          <p:nvPr/>
        </p:nvCxnSpPr>
        <p:spPr bwMode="auto">
          <a:xfrm rot="16199934" flipV="1">
            <a:off x="5654201" y="1056389"/>
            <a:ext cx="649440" cy="3376755"/>
          </a:xfrm>
          <a:prstGeom prst="line">
            <a:avLst/>
          </a:prstGeom>
          <a:ln w="12700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693134" name="Gerader Verbinder 1138693133"/>
          <p:cNvCxnSpPr>
            <a:cxnSpLocks/>
            <a:stCxn id="1275729492" idx="0"/>
            <a:endCxn id="793679561" idx="2"/>
          </p:cNvCxnSpPr>
          <p:nvPr/>
        </p:nvCxnSpPr>
        <p:spPr bwMode="auto">
          <a:xfrm rot="16199934" flipV="1">
            <a:off x="7216251" y="2618438"/>
            <a:ext cx="649440" cy="252657"/>
          </a:xfrm>
          <a:prstGeom prst="line">
            <a:avLst/>
          </a:prstGeom>
          <a:ln w="12700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7574332" name="Gerader Verbinder 1587574331"/>
          <p:cNvCxnSpPr>
            <a:cxnSpLocks/>
            <a:stCxn id="70071402" idx="0"/>
            <a:endCxn id="1827804363" idx="2"/>
          </p:cNvCxnSpPr>
          <p:nvPr/>
        </p:nvCxnSpPr>
        <p:spPr bwMode="auto">
          <a:xfrm rot="16199934" flipV="1">
            <a:off x="6216825" y="493765"/>
            <a:ext cx="649440" cy="4502003"/>
          </a:xfrm>
          <a:prstGeom prst="line">
            <a:avLst/>
          </a:prstGeom>
          <a:ln w="12700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4274107" name="Gerader Verbinder 1324274106"/>
          <p:cNvCxnSpPr>
            <a:cxnSpLocks/>
            <a:stCxn id="70071402" idx="0"/>
            <a:endCxn id="793679561" idx="2"/>
          </p:cNvCxnSpPr>
          <p:nvPr/>
        </p:nvCxnSpPr>
        <p:spPr bwMode="auto">
          <a:xfrm rot="16199934" flipV="1">
            <a:off x="7778874" y="2055814"/>
            <a:ext cx="649440" cy="1377906"/>
          </a:xfrm>
          <a:prstGeom prst="line">
            <a:avLst/>
          </a:prstGeom>
          <a:ln w="12700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701270" name="Ellipse 250701269"/>
          <p:cNvSpPr/>
          <p:nvPr/>
        </p:nvSpPr>
        <p:spPr bwMode="auto">
          <a:xfrm>
            <a:off x="5566158" y="1358872"/>
            <a:ext cx="595975" cy="557399"/>
          </a:xfrm>
          <a:prstGeom prst="ellipse">
            <a:avLst/>
          </a:prstGeom>
          <a:solidFill>
            <a:schemeClr val="bg2">
              <a:alpha val="99999"/>
            </a:schemeClr>
          </a:solidFill>
          <a:ln w="12700" cap="flat" cmpd="sng" algn="ctr">
            <a:solidFill>
              <a:schemeClr val="bg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>
              <a:latin typeface="Open Sans"/>
              <a:cs typeface="Open Sans"/>
            </a:endParaRPr>
          </a:p>
        </p:txBody>
      </p:sp>
      <p:cxnSp>
        <p:nvCxnSpPr>
          <p:cNvPr id="343446781" name="Gerader Verbinder 343446780"/>
          <p:cNvCxnSpPr>
            <a:cxnSpLocks/>
            <a:stCxn id="1827804363" idx="0"/>
            <a:endCxn id="250701270" idx="3"/>
          </p:cNvCxnSpPr>
          <p:nvPr/>
        </p:nvCxnSpPr>
        <p:spPr bwMode="auto">
          <a:xfrm rot="16199934">
            <a:off x="4841289" y="1283898"/>
            <a:ext cx="261402" cy="1362891"/>
          </a:xfrm>
          <a:prstGeom prst="line">
            <a:avLst/>
          </a:prstGeom>
          <a:ln w="12699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8619864" name="Gerader Verbinder 1898619863"/>
          <p:cNvCxnSpPr>
            <a:cxnSpLocks/>
            <a:stCxn id="79556565" idx="0"/>
            <a:endCxn id="250701270" idx="4"/>
          </p:cNvCxnSpPr>
          <p:nvPr/>
        </p:nvCxnSpPr>
        <p:spPr bwMode="auto">
          <a:xfrm rot="16199934">
            <a:off x="5774258" y="2006160"/>
            <a:ext cx="179773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153356" name="Gerader Verbinder 788153355"/>
          <p:cNvCxnSpPr>
            <a:cxnSpLocks/>
            <a:stCxn id="793679561" idx="0"/>
            <a:endCxn id="250701270" idx="5"/>
          </p:cNvCxnSpPr>
          <p:nvPr/>
        </p:nvCxnSpPr>
        <p:spPr bwMode="auto">
          <a:xfrm rot="16199934" flipV="1">
            <a:off x="6614047" y="1295452"/>
            <a:ext cx="261402" cy="1339785"/>
          </a:xfrm>
          <a:prstGeom prst="line">
            <a:avLst/>
          </a:prstGeom>
          <a:ln w="12699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7862246" name="Rechteck 1937862245"/>
          <p:cNvSpPr/>
          <p:nvPr/>
        </p:nvSpPr>
        <p:spPr bwMode="auto">
          <a:xfrm>
            <a:off x="5336732" y="893052"/>
            <a:ext cx="1067412" cy="346361"/>
          </a:xfrm>
          <a:prstGeom prst="rect">
            <a:avLst/>
          </a:prstGeom>
          <a:solidFill>
            <a:schemeClr val="tx1">
              <a:alpha val="99999"/>
            </a:schemeClr>
          </a:solidFill>
          <a:ln w="12700" cap="flat" cmpd="sng" algn="ctr">
            <a:solidFill>
              <a:srgbClr val="002060">
                <a:alpha val="99999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Score</a:t>
            </a:r>
            <a:endParaRPr b="1">
              <a:latin typeface="Open Sans"/>
              <a:cs typeface="Open Sans"/>
            </a:endParaRPr>
          </a:p>
        </p:txBody>
      </p:sp>
      <p:cxnSp>
        <p:nvCxnSpPr>
          <p:cNvPr id="1832736823" name="Gerader Verbinder 1832736822"/>
          <p:cNvCxnSpPr>
            <a:cxnSpLocks/>
            <a:stCxn id="250701270" idx="0"/>
            <a:endCxn id="1937862246" idx="2"/>
          </p:cNvCxnSpPr>
          <p:nvPr/>
        </p:nvCxnSpPr>
        <p:spPr bwMode="auto">
          <a:xfrm rot="16199934">
            <a:off x="5807565" y="1299143"/>
            <a:ext cx="119457" cy="0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6819094" name="Rechteck 646819093"/>
          <p:cNvSpPr/>
          <p:nvPr/>
        </p:nvSpPr>
        <p:spPr bwMode="auto">
          <a:xfrm>
            <a:off x="3249227" y="3061892"/>
            <a:ext cx="612000" cy="3600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600" b="0" i="0" u="none" strike="noStrike" cap="none" spc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q</a:t>
            </a:r>
            <a:r>
              <a:rPr lang="en-US" sz="1600" b="0" i="0" u="none" strike="noStrike" cap="none" spc="0" baseline="-2500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i</a:t>
            </a:r>
            <a:endParaRPr>
              <a:latin typeface="Open Sans"/>
              <a:cs typeface="Open Sans"/>
            </a:endParaRPr>
          </a:p>
        </p:txBody>
      </p:sp>
      <p:sp>
        <p:nvSpPr>
          <p:cNvPr id="1048168688" name="Rechteck 1048168687"/>
          <p:cNvSpPr/>
          <p:nvPr/>
        </p:nvSpPr>
        <p:spPr bwMode="auto">
          <a:xfrm>
            <a:off x="4022433" y="3058773"/>
            <a:ext cx="612000" cy="360000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 cap="flat" cmpd="sng" algn="ctr">
            <a:solidFill>
              <a:schemeClr val="accent5">
                <a:lumMod val="74901"/>
                <a:alpha val="3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600" b="0" i="0" u="none" strike="noStrike" cap="none" spc="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q</a:t>
            </a:r>
            <a:r>
              <a:rPr lang="en-US" sz="1600" b="0" i="0" u="none" strike="noStrike" cap="none" spc="0" baseline="-25000" dirty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i+1</a:t>
            </a:r>
            <a:endParaRPr dirty="0">
              <a:latin typeface="Open Sans"/>
              <a:cs typeface="Open Sans"/>
            </a:endParaRPr>
          </a:p>
        </p:txBody>
      </p:sp>
      <p:sp>
        <p:nvSpPr>
          <p:cNvPr id="39452576" name="Rechteck 39452575"/>
          <p:cNvSpPr/>
          <p:nvPr/>
        </p:nvSpPr>
        <p:spPr bwMode="auto">
          <a:xfrm>
            <a:off x="5832820" y="3069489"/>
            <a:ext cx="612000" cy="36000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600" b="0" i="0" u="none" strike="noStrike" cap="none" spc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d</a:t>
            </a:r>
            <a:r>
              <a:rPr lang="en-US" sz="1600" b="0" i="0" u="none" strike="noStrike" cap="none" spc="0" baseline="-2500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1</a:t>
            </a:r>
            <a:endParaRPr sz="1600" b="0" i="0" u="none" strike="noStrike" cap="none" spc="0" baseline="-25000">
              <a:solidFill>
                <a:schemeClr val="lt1"/>
              </a:solidFill>
              <a:latin typeface="Open Sans"/>
              <a:cs typeface="Open Sans"/>
            </a:endParaRPr>
          </a:p>
        </p:txBody>
      </p:sp>
      <p:sp>
        <p:nvSpPr>
          <p:cNvPr id="1265828861" name="Rechteck 1265828860"/>
          <p:cNvSpPr/>
          <p:nvPr/>
        </p:nvSpPr>
        <p:spPr bwMode="auto">
          <a:xfrm>
            <a:off x="6588099" y="3061892"/>
            <a:ext cx="612000" cy="36000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600" b="0" i="0" u="none" strike="noStrike" cap="none" spc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d</a:t>
            </a:r>
            <a:r>
              <a:rPr lang="en-US" sz="1600" b="0" i="0" u="none" strike="noStrike" cap="none" spc="0" baseline="-2500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2</a:t>
            </a:r>
            <a:endParaRPr sz="1600" b="0" i="0" u="none" strike="noStrike" cap="none" spc="0" baseline="-25000">
              <a:solidFill>
                <a:schemeClr val="lt1"/>
              </a:solidFill>
              <a:latin typeface="Open Sans"/>
              <a:cs typeface="Open Sans"/>
            </a:endParaRPr>
          </a:p>
          <a:p>
            <a:pPr algn="ctr">
              <a:defRPr/>
            </a:pPr>
            <a:endParaRPr>
              <a:latin typeface="Open Sans"/>
              <a:cs typeface="Open Sans"/>
            </a:endParaRPr>
          </a:p>
        </p:txBody>
      </p:sp>
      <p:sp>
        <p:nvSpPr>
          <p:cNvPr id="1275729492" name="Rechteck 1275729491"/>
          <p:cNvSpPr/>
          <p:nvPr/>
        </p:nvSpPr>
        <p:spPr bwMode="auto">
          <a:xfrm>
            <a:off x="7361301" y="3069489"/>
            <a:ext cx="612000" cy="36000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600" b="0" i="0" u="none" strike="noStrike" cap="none" spc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d</a:t>
            </a:r>
            <a:r>
              <a:rPr lang="en-US" sz="1600" b="0" i="0" u="none" strike="noStrike" cap="none" spc="0" baseline="-2500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3</a:t>
            </a:r>
            <a:endParaRPr sz="1600" b="0" i="0" u="none" strike="noStrike" cap="none" spc="0" baseline="-25000">
              <a:solidFill>
                <a:schemeClr val="lt1"/>
              </a:solidFill>
              <a:latin typeface="Open Sans"/>
              <a:cs typeface="Open Sans"/>
            </a:endParaRPr>
          </a:p>
          <a:p>
            <a:pPr algn="ctr">
              <a:defRPr/>
            </a:pPr>
            <a:endParaRPr>
              <a:latin typeface="Open Sans"/>
              <a:cs typeface="Open Sans"/>
            </a:endParaRPr>
          </a:p>
        </p:txBody>
      </p:sp>
      <p:sp>
        <p:nvSpPr>
          <p:cNvPr id="70071402" name="Rechteck 70071401"/>
          <p:cNvSpPr/>
          <p:nvPr/>
        </p:nvSpPr>
        <p:spPr bwMode="auto">
          <a:xfrm>
            <a:off x="8486550" y="3069488"/>
            <a:ext cx="612000" cy="36000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600" b="0" i="0" u="none" strike="noStrike" cap="none" spc="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d</a:t>
            </a:r>
            <a:r>
              <a:rPr lang="de-DE" sz="1600" b="0" i="0" u="none" strike="noStrike" cap="none" spc="0" baseline="-25000">
                <a:solidFill>
                  <a:schemeClr val="lt1"/>
                </a:solidFill>
                <a:latin typeface="Open Sans"/>
                <a:ea typeface="Open Sans"/>
                <a:cs typeface="Open Sans"/>
              </a:rPr>
              <a:t>n</a:t>
            </a:r>
            <a:endParaRPr sz="1600" b="0" i="0" u="none" strike="noStrike" cap="none" spc="0" baseline="-25000">
              <a:solidFill>
                <a:schemeClr val="lt1"/>
              </a:solidFill>
              <a:latin typeface="Open Sans"/>
              <a:cs typeface="Open Sans"/>
            </a:endParaRPr>
          </a:p>
          <a:p>
            <a:pPr algn="ctr">
              <a:defRPr/>
            </a:pPr>
            <a:endParaRPr>
              <a:latin typeface="Open Sans"/>
              <a:cs typeface="Open Sans"/>
            </a:endParaRPr>
          </a:p>
        </p:txBody>
      </p:sp>
      <p:cxnSp>
        <p:nvCxnSpPr>
          <p:cNvPr id="1835856373" name="Gerader Verbinder 1835856372"/>
          <p:cNvCxnSpPr>
            <a:cxnSpLocks/>
            <a:stCxn id="235785852" idx="0"/>
            <a:endCxn id="1827804363" idx="1"/>
          </p:cNvCxnSpPr>
          <p:nvPr/>
        </p:nvCxnSpPr>
        <p:spPr bwMode="auto">
          <a:xfrm rot="16199934">
            <a:off x="2869527" y="2188472"/>
            <a:ext cx="811440" cy="950589"/>
          </a:xfrm>
          <a:prstGeom prst="line">
            <a:avLst/>
          </a:prstGeom>
          <a:ln w="12700" cap="flat" cmpd="sng" algn="ctr">
            <a:solidFill>
              <a:schemeClr val="bg2">
                <a:lumMod val="40000"/>
                <a:lumOff val="60000"/>
              </a:schemeClr>
            </a:solidFill>
            <a:prstDash val="lgDash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632458" name="Gerader Verbinder 224632457"/>
          <p:cNvCxnSpPr>
            <a:cxnSpLocks/>
            <a:stCxn id="1048168688" idx="0"/>
            <a:endCxn id="793679561" idx="1"/>
          </p:cNvCxnSpPr>
          <p:nvPr/>
        </p:nvCxnSpPr>
        <p:spPr bwMode="auto">
          <a:xfrm rot="16199934">
            <a:off x="5201173" y="1385305"/>
            <a:ext cx="800724" cy="2546208"/>
          </a:xfrm>
          <a:prstGeom prst="line">
            <a:avLst/>
          </a:prstGeom>
          <a:ln w="12700" cap="flat" cmpd="sng" algn="ctr">
            <a:solidFill>
              <a:schemeClr val="bg2">
                <a:lumMod val="40000"/>
                <a:lumOff val="60000"/>
              </a:schemeClr>
            </a:solidFill>
            <a:prstDash val="lgDash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7773029" name="Textfeld 1547773028"/>
              <p:cNvSpPr txBox="1"/>
              <p:nvPr/>
            </p:nvSpPr>
            <p:spPr bwMode="auto">
              <a:xfrm>
                <a:off x="5534855" y="1378968"/>
                <a:ext cx="653751" cy="670918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u="none" strike="noStrike" cap="none" spc="0">
                          <a:solidFill>
                            <a:schemeClr val="lt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Σ</m:t>
                      </m:r>
                    </m:oMath>
                  </m:oMathPara>
                </a14:m>
                <a:endParaRPr sz="1600" dirty="0">
                  <a:latin typeface="Open Sans"/>
                  <a:cs typeface="Open Sans"/>
                </a:endParaRPr>
              </a:p>
              <a:p>
                <a:pPr algn="ctr">
                  <a:defRPr/>
                </a:pPr>
                <a:endParaRPr dirty="0">
                  <a:latin typeface="Open Sans"/>
                  <a:cs typeface="Open Sans"/>
                </a:endParaRPr>
              </a:p>
            </p:txBody>
          </p:sp>
        </mc:Choice>
        <mc:Fallback xmlns="">
          <p:sp>
            <p:nvSpPr>
              <p:cNvPr id="1547773029" name="Textfeld 15477730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4855" y="1378968"/>
                <a:ext cx="653751" cy="6709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8318314" name="Textfeld 1348318313"/>
          <p:cNvSpPr txBox="1"/>
          <p:nvPr/>
        </p:nvSpPr>
        <p:spPr bwMode="auto">
          <a:xfrm>
            <a:off x="7985935" y="3069488"/>
            <a:ext cx="510158" cy="3356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>
                <a:latin typeface="Open Sans"/>
                <a:ea typeface="Open Sans"/>
                <a:cs typeface="Open Sans"/>
              </a:rPr>
              <a:t>...</a:t>
            </a:r>
            <a:endParaRPr>
              <a:latin typeface="Open Sans"/>
              <a:cs typeface="Open Sans"/>
            </a:endParaRPr>
          </a:p>
        </p:txBody>
      </p:sp>
      <p:sp>
        <p:nvSpPr>
          <p:cNvPr id="2044463065" name="Textfeld 2044463064"/>
          <p:cNvSpPr txBox="1"/>
          <p:nvPr/>
        </p:nvSpPr>
        <p:spPr bwMode="auto">
          <a:xfrm>
            <a:off x="9280206" y="1274277"/>
            <a:ext cx="2034236" cy="8233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i="1"/>
              <a:t>Sum of</a:t>
            </a:r>
          </a:p>
          <a:p>
            <a:pPr algn="ctr">
              <a:defRPr/>
            </a:pPr>
            <a:r>
              <a:rPr i="1"/>
              <a:t>maximum similarity (SMS)</a:t>
            </a:r>
            <a:endParaRPr/>
          </a:p>
        </p:txBody>
      </p:sp>
      <p:sp>
        <p:nvSpPr>
          <p:cNvPr id="787538447" name="Geschweifte Klammer rechts 787538446"/>
          <p:cNvSpPr/>
          <p:nvPr/>
        </p:nvSpPr>
        <p:spPr bwMode="auto">
          <a:xfrm>
            <a:off x="8965146" y="828687"/>
            <a:ext cx="315056" cy="1714500"/>
          </a:xfrm>
          <a:prstGeom prst="rightBrace">
            <a:avLst>
              <a:gd name="adj1" fmla="val 8333"/>
              <a:gd name="adj2" fmla="val 50000"/>
            </a:avLst>
          </a:prstGeom>
          <a:ln w="19049" cap="flat" cmpd="sng" algn="ctr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cxnSp>
        <p:nvCxnSpPr>
          <p:cNvPr id="981925790" name="Gerader Verbinder 981925789"/>
          <p:cNvCxnSpPr>
            <a:cxnSpLocks/>
            <a:stCxn id="646819094" idx="0"/>
            <a:endCxn id="79556565" idx="1"/>
          </p:cNvCxnSpPr>
          <p:nvPr/>
        </p:nvCxnSpPr>
        <p:spPr bwMode="auto">
          <a:xfrm rot="16199934">
            <a:off x="4037765" y="1775511"/>
            <a:ext cx="803844" cy="1768916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lgDash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02900" name="Gerader Verbinder 27102899"/>
          <p:cNvCxnSpPr>
            <a:cxnSpLocks/>
            <a:stCxn id="39452576" idx="0"/>
            <a:endCxn id="79556565" idx="2"/>
          </p:cNvCxnSpPr>
          <p:nvPr/>
        </p:nvCxnSpPr>
        <p:spPr bwMode="auto">
          <a:xfrm rot="16199934" flipV="1">
            <a:off x="5676762" y="2607430"/>
            <a:ext cx="649440" cy="274673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708002" name="Gerader Verbinder 910708001"/>
          <p:cNvCxnSpPr>
            <a:cxnSpLocks/>
            <a:stCxn id="1265828861" idx="0"/>
            <a:endCxn id="79556565" idx="2"/>
          </p:cNvCxnSpPr>
          <p:nvPr/>
        </p:nvCxnSpPr>
        <p:spPr bwMode="auto">
          <a:xfrm rot="16199934" flipV="1">
            <a:off x="6058199" y="2225993"/>
            <a:ext cx="641844" cy="1029949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32497" name="Gerader Verbinder 96632496"/>
          <p:cNvCxnSpPr>
            <a:cxnSpLocks/>
            <a:stCxn id="1275729492" idx="0"/>
            <a:endCxn id="79556565" idx="2"/>
          </p:cNvCxnSpPr>
          <p:nvPr/>
        </p:nvCxnSpPr>
        <p:spPr bwMode="auto">
          <a:xfrm rot="16199934" flipV="1">
            <a:off x="6441003" y="1843191"/>
            <a:ext cx="649440" cy="1803153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4961988" name="Gerader Verbinder 1414961987"/>
          <p:cNvCxnSpPr>
            <a:cxnSpLocks/>
            <a:stCxn id="70071402" idx="0"/>
            <a:endCxn id="79556565" idx="2"/>
          </p:cNvCxnSpPr>
          <p:nvPr/>
        </p:nvCxnSpPr>
        <p:spPr bwMode="auto">
          <a:xfrm rot="16199934" flipV="1">
            <a:off x="7003626" y="1280566"/>
            <a:ext cx="649440" cy="2928402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21571285" name="Inhaltsplatzhalter 5"/>
              <p:cNvSpPr>
                <a:spLocks noGrp="1"/>
              </p:cNvSpPr>
              <p:nvPr>
                <p:ph sz="quarter" idx="10"/>
              </p:nvPr>
            </p:nvSpPr>
            <p:spPr bwMode="auto">
              <a:xfrm>
                <a:off x="874710" y="5403272"/>
                <a:ext cx="10580688" cy="580159"/>
              </a:xfrm>
            </p:spPr>
            <p:txBody>
              <a:bodyPr/>
              <a:lstStyle>
                <a:lvl1pPr>
                  <a:spcBef>
                    <a:spcPts val="1199"/>
                  </a:spcBef>
                  <a:defRPr/>
                </a:lvl1pPr>
                <a:lvl3pPr>
                  <a:spcBef>
                    <a:spcPts val="1199"/>
                  </a:spcBef>
                  <a:defRPr/>
                </a:lvl3pPr>
              </a:lstStyle>
              <a:p>
                <a:pPr>
                  <a:defRPr/>
                </a:pPr>
                <a14:m>
                  <m:oMath xmlns:m="http://schemas.openxmlformats.org/officeDocument/2006/math">
                    <m:r>
                      <a:rPr sz="1600" b="1" i="1">
                        <a:latin typeface="Cambria Math"/>
                        <a:ea typeface="Cambria Math"/>
                        <a:cs typeface="Cambria Math"/>
                      </a:rPr>
                      <m:t>𝑺𝒄𝒐𝒓𝒆</m:t>
                    </m:r>
                    <m:r>
                      <a:rPr sz="1600">
                        <a:latin typeface="Cambria Math"/>
                        <a:ea typeface="Cambria Math"/>
                        <a:cs typeface="Cambria Math"/>
                      </a:rPr>
                      <m:t> = </m:t>
                    </m:r>
                    <m:nary>
                      <m:naryPr>
                        <m:chr m:val="∑"/>
                        <m:ctrlPr>
                          <a:rPr sz="16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naryPr>
                      <m:sub>
                        <m:r>
                          <a:rPr sz="1600">
                            <a:latin typeface="Cambria Math"/>
                            <a:ea typeface="Cambria Math"/>
                            <a:cs typeface="Cambria Math"/>
                          </a:rPr>
                          <m:t>𝑖</m:t>
                        </m:r>
                        <m:r>
                          <a:rPr sz="1600">
                            <a:latin typeface="Cambria Math"/>
                            <a:ea typeface="Cambria Math"/>
                            <a:cs typeface="Cambria Math"/>
                          </a:rPr>
                          <m:t>=</m:t>
                        </m:r>
                        <m:r>
                          <a:rPr sz="1600">
                            <a:latin typeface="Cambria Math"/>
                            <a:ea typeface="Cambria Math"/>
                            <a:cs typeface="Cambria Math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sz="16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sz="1600">
                                <a:latin typeface="Cambria Math"/>
                                <a:ea typeface="Cambria Math"/>
                                <a:cs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sz="1600">
                                <a:latin typeface="Cambria Math"/>
                                <a:ea typeface="Cambria Math"/>
                                <a:cs typeface="Cambria Math"/>
                              </a:rPr>
                              <m:t>𝑞</m:t>
                            </m:r>
                          </m:sub>
                        </m:sSub>
                      </m:sup>
                      <m:e>
                        <m:r>
                          <a:rPr sz="1600" b="1" i="1">
                            <a:latin typeface="Cambria Math"/>
                            <a:ea typeface="Cambria Math"/>
                            <a:cs typeface="Cambria Math"/>
                          </a:rPr>
                          <m:t>𝑴𝒂𝒙𝑺𝒊𝒎</m:t>
                        </m:r>
                        <m:d>
                          <m:dPr>
                            <m:ctrlPr>
                              <a:rPr sz="16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sz="1600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sSubPr>
                              <m:e>
                                <m:r>
                                  <a:rPr sz="1600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sz="1600"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sz="1600">
                                <a:latin typeface="Cambria Math"/>
                                <a:ea typeface="Cambria Math"/>
                                <a:cs typeface="Cambria Math"/>
                              </a:rPr>
                              <m:t>,</m:t>
                            </m:r>
                            <m:d>
                              <m:dPr>
                                <m:ctrlPr>
                                  <a:rPr sz="1600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sz="1600" i="1">
                                        <a:latin typeface="Cambria Math" panose="02040503050406030204" pitchFamily="18" charset="0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600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sz="1600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sz="1600" i="1">
                                        <a:latin typeface="Cambria Math" panose="02040503050406030204" pitchFamily="18" charset="0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600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,</m:t>
                                    </m:r>
                                    <m:r>
                                      <a:rPr sz="1600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sz="1600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sz="1600" i="1">
                                        <a:latin typeface="Cambria Math" panose="02040503050406030204" pitchFamily="18" charset="0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1600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,…,</m:t>
                                    </m:r>
                                    <m:r>
                                      <a:rPr sz="1600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sz="1600"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  <m:r>
                      <a:rPr sz="1600">
                        <a:latin typeface="Cambria Math"/>
                        <a:ea typeface="Cambria Math"/>
                        <a:cs typeface="Cambria Math"/>
                      </a:rPr>
                      <m:t> </m:t>
                    </m:r>
                  </m:oMath>
                </a14:m>
                <a:r>
                  <a:rPr lang="de-DE" sz="1600" b="0" i="0" u="none" strike="noStrike" cap="none" spc="0" dirty="0">
                    <a:solidFill>
                      <a:schemeClr val="tx2"/>
                    </a:solidFill>
                    <a:latin typeface="Open Sans"/>
                    <a:ea typeface="+mn-ea"/>
                    <a:cs typeface="+mn-cs"/>
                  </a:rPr>
                  <a:t> </a:t>
                </a:r>
                <a:endParaRPr dirty="0"/>
              </a:p>
            </p:txBody>
          </p:sp>
        </mc:Choice>
        <mc:Fallback xmlns="">
          <p:sp>
            <p:nvSpPr>
              <p:cNvPr id="1421571285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 bwMode="auto">
              <a:xfrm>
                <a:off x="874710" y="5403272"/>
                <a:ext cx="10580688" cy="580159"/>
              </a:xfrm>
              <a:blipFill>
                <a:blip r:embed="rId4"/>
                <a:stretch>
                  <a:fillRect l="-634" t="-59375" b="-604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3058622" name="Inhaltsplatzhalter 5"/>
              <p:cNvSpPr>
                <a:spLocks noGrp="1"/>
              </p:cNvSpPr>
              <p:nvPr>
                <p:ph sz="quarter" idx="10"/>
              </p:nvPr>
            </p:nvSpPr>
            <p:spPr bwMode="auto">
              <a:xfrm>
                <a:off x="848480" y="3922567"/>
                <a:ext cx="10580688" cy="580159"/>
              </a:xfrm>
            </p:spPr>
            <p:txBody>
              <a:bodyPr/>
              <a:lstStyle>
                <a:lvl1pPr>
                  <a:spcBef>
                    <a:spcPts val="1199"/>
                  </a:spcBef>
                  <a:defRPr/>
                </a:lvl1pPr>
                <a:lvl3pPr>
                  <a:spcBef>
                    <a:spcPts val="1199"/>
                  </a:spcBef>
                  <a:defRPr/>
                </a:lvl3pPr>
              </a:lstStyle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600" b="1" i="1" u="none" strike="noStrike" cap="none" spc="0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𝑴𝒂𝒙𝑺𝒊</m:t>
                      </m:r>
                      <m:r>
                        <a:rPr sz="1600" b="1" i="1">
                          <a:latin typeface="Cambria Math"/>
                          <a:ea typeface="Cambria Math"/>
                          <a:cs typeface="Cambria Math"/>
                        </a:rPr>
                        <m:t>𝒎</m:t>
                      </m:r>
                      <m:d>
                        <m:dPr>
                          <m:ctrlPr>
                            <a:rPr sz="16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16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a:rPr sz="1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sz="1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sz="1600">
                              <a:latin typeface="Cambria Math"/>
                              <a:ea typeface="Cambria Math"/>
                              <a:cs typeface="Cambria Math"/>
                            </a:rPr>
                            <m:t>,</m:t>
                          </m:r>
                          <m:d>
                            <m:dPr>
                              <m:ctrlPr>
                                <a:rPr sz="16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sz="1600" i="1">
                                      <a:latin typeface="Cambria Math" panose="02040503050406030204" pitchFamily="18" charset="0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600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1600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sz="1600" i="1">
                                      <a:latin typeface="Cambria Math" panose="02040503050406030204" pitchFamily="18" charset="0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600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,</m:t>
                                  </m:r>
                                  <m:r>
                                    <a:rPr sz="1600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1600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sz="1600" i="1">
                                      <a:latin typeface="Cambria Math" panose="02040503050406030204" pitchFamily="18" charset="0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600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,…,</m:t>
                                  </m:r>
                                  <m:r>
                                    <a:rPr sz="1600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sz="1600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sz="1600"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func>
                        <m:funcPr>
                          <m:ctrlPr>
                            <a:rPr sz="16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sz="16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sz="1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max</m:t>
                              </m:r>
                            </m:e>
                            <m:lim>
                              <m:r>
                                <a:rPr sz="1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𝑘</m:t>
                              </m:r>
                              <m:r>
                                <a:rPr sz="1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 = </m:t>
                              </m:r>
                              <m:r>
                                <a:rPr sz="1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1</m:t>
                              </m:r>
                              <m:r>
                                <a:rPr sz="1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,…,</m:t>
                              </m:r>
                              <m:r>
                                <a:rPr sz="1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r>
                            <a:rPr sz="1600" b="1" i="1">
                              <a:latin typeface="Cambria Math"/>
                              <a:ea typeface="Cambria Math"/>
                              <a:cs typeface="Cambria Math"/>
                            </a:rPr>
                            <m:t>𝒔𝒊𝒎</m:t>
                          </m:r>
                          <m:r>
                            <a:rPr sz="1600">
                              <a:latin typeface="Cambria Math"/>
                              <a:ea typeface="Cambria Math"/>
                              <a:cs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sz="16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a:rPr sz="1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sz="1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sz="1600">
                              <a:latin typeface="Cambria Math"/>
                              <a:ea typeface="Cambria Math"/>
                              <a:cs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sz="16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a:rPr sz="1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sz="16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sz="1600">
                              <a:latin typeface="Cambria Math"/>
                              <a:ea typeface="Cambria Math"/>
                              <a:cs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913058622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 bwMode="auto">
              <a:xfrm>
                <a:off x="848480" y="3922567"/>
                <a:ext cx="10580688" cy="580159"/>
              </a:xfrm>
              <a:blipFill>
                <a:blip r:embed="rId5"/>
                <a:stretch>
                  <a:fillRect l="-6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305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7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57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0258985" name="Titel 3"/>
          <p:cNvSpPr>
            <a:spLocks noGrp="1"/>
          </p:cNvSpPr>
          <p:nvPr>
            <p:ph type="title"/>
          </p:nvPr>
        </p:nvSpPr>
        <p:spPr bwMode="auto">
          <a:xfrm>
            <a:off x="874710" y="346074"/>
            <a:ext cx="10580686" cy="684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ColBERT – Retrieval</a:t>
            </a:r>
            <a:endParaRPr/>
          </a:p>
        </p:txBody>
      </p:sp>
      <p:sp>
        <p:nvSpPr>
          <p:cNvPr id="1723072278" name="Inhaltsplatzhalter 5"/>
          <p:cNvSpPr>
            <a:spLocks noGrp="1"/>
          </p:cNvSpPr>
          <p:nvPr>
            <p:ph sz="quarter" idx="10"/>
          </p:nvPr>
        </p:nvSpPr>
        <p:spPr bwMode="auto">
          <a:xfrm>
            <a:off x="874710" y="1484312"/>
            <a:ext cx="10580688" cy="4344986"/>
          </a:xfrm>
        </p:spPr>
        <p:txBody>
          <a:bodyPr/>
          <a:lstStyle>
            <a:lvl1pPr>
              <a:spcBef>
                <a:spcPts val="1199"/>
              </a:spcBef>
              <a:defRPr/>
            </a:lvl1pPr>
            <a:lvl3pPr>
              <a:spcBef>
                <a:spcPts val="1199"/>
              </a:spcBef>
              <a:defRPr/>
            </a:lvl3pPr>
          </a:lstStyle>
          <a:p>
            <a:pPr marL="261850" indent="-261850">
              <a:buFont typeface="Arial"/>
              <a:buChar char="•"/>
              <a:defRPr/>
            </a:pPr>
            <a:r>
              <a:t>Precompute the document embeddings offline:</a:t>
            </a:r>
          </a:p>
          <a:p>
            <a:pPr>
              <a:defRPr/>
            </a:pPr>
            <a:endParaRPr/>
          </a:p>
        </p:txBody>
      </p:sp>
      <p:sp>
        <p:nvSpPr>
          <p:cNvPr id="930996793" name="Rechteck 930996792"/>
          <p:cNvSpPr/>
          <p:nvPr/>
        </p:nvSpPr>
        <p:spPr bwMode="auto">
          <a:xfrm>
            <a:off x="3044529" y="2240640"/>
            <a:ext cx="5111182" cy="1853973"/>
          </a:xfrm>
          <a:prstGeom prst="rect">
            <a:avLst/>
          </a:prstGeom>
          <a:noFill/>
          <a:ln w="12700" cap="flat" cmpd="sng" algn="ctr">
            <a:solidFill>
              <a:schemeClr val="bg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806726948" name="Rechteck 806726947"/>
          <p:cNvSpPr/>
          <p:nvPr/>
        </p:nvSpPr>
        <p:spPr bwMode="auto">
          <a:xfrm>
            <a:off x="3189104" y="2325684"/>
            <a:ext cx="178593" cy="16583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635869189" name="Rechteck 1635869188"/>
          <p:cNvSpPr/>
          <p:nvPr/>
        </p:nvSpPr>
        <p:spPr bwMode="auto">
          <a:xfrm>
            <a:off x="3430800" y="2325684"/>
            <a:ext cx="178591" cy="16583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560074002" name="Rechteck 560074001"/>
          <p:cNvSpPr/>
          <p:nvPr/>
        </p:nvSpPr>
        <p:spPr bwMode="auto">
          <a:xfrm>
            <a:off x="3672496" y="2325684"/>
            <a:ext cx="178591" cy="16583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780788932" name="Rechteck 1780788931"/>
          <p:cNvSpPr/>
          <p:nvPr/>
        </p:nvSpPr>
        <p:spPr bwMode="auto">
          <a:xfrm>
            <a:off x="3914192" y="2325684"/>
            <a:ext cx="178591" cy="16583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394235011" name="Rechteck 394235010"/>
          <p:cNvSpPr/>
          <p:nvPr/>
        </p:nvSpPr>
        <p:spPr bwMode="auto">
          <a:xfrm>
            <a:off x="4155888" y="2325684"/>
            <a:ext cx="178591" cy="16583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478436208" name="Rechteck 1478436207"/>
          <p:cNvSpPr/>
          <p:nvPr/>
        </p:nvSpPr>
        <p:spPr bwMode="auto">
          <a:xfrm>
            <a:off x="4397584" y="2325684"/>
            <a:ext cx="178591" cy="16583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2142078556" name="Rechteck 2142078555"/>
          <p:cNvSpPr/>
          <p:nvPr/>
        </p:nvSpPr>
        <p:spPr bwMode="auto">
          <a:xfrm>
            <a:off x="4665474" y="2325684"/>
            <a:ext cx="178591" cy="1658369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293197339" name="Rechteck 1293197338"/>
          <p:cNvSpPr/>
          <p:nvPr/>
        </p:nvSpPr>
        <p:spPr bwMode="auto">
          <a:xfrm>
            <a:off x="4907170" y="2325684"/>
            <a:ext cx="178591" cy="1658369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601078236" name="Rechteck 1601078235"/>
          <p:cNvSpPr/>
          <p:nvPr/>
        </p:nvSpPr>
        <p:spPr bwMode="auto">
          <a:xfrm>
            <a:off x="5148866" y="2325684"/>
            <a:ext cx="178591" cy="1658369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757578348" name="Rechteck 757578347"/>
          <p:cNvSpPr/>
          <p:nvPr/>
        </p:nvSpPr>
        <p:spPr bwMode="auto">
          <a:xfrm>
            <a:off x="5390562" y="2325684"/>
            <a:ext cx="178591" cy="1658369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419310459" name="Rechteck 419310458"/>
          <p:cNvSpPr/>
          <p:nvPr/>
        </p:nvSpPr>
        <p:spPr bwMode="auto">
          <a:xfrm>
            <a:off x="5632258" y="2325684"/>
            <a:ext cx="178591" cy="1658369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503070805" name="Rechteck 1503070804"/>
          <p:cNvSpPr/>
          <p:nvPr/>
        </p:nvSpPr>
        <p:spPr bwMode="auto">
          <a:xfrm>
            <a:off x="5873954" y="2325684"/>
            <a:ext cx="178591" cy="1658369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110184288" name="Rechteck 1110184287"/>
          <p:cNvSpPr/>
          <p:nvPr/>
        </p:nvSpPr>
        <p:spPr bwMode="auto">
          <a:xfrm>
            <a:off x="6115650" y="2325684"/>
            <a:ext cx="178591" cy="1658369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847716306" name="Rechteck 1847716305"/>
          <p:cNvSpPr/>
          <p:nvPr/>
        </p:nvSpPr>
        <p:spPr bwMode="auto">
          <a:xfrm>
            <a:off x="6357346" y="2325684"/>
            <a:ext cx="178591" cy="1658369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814984861" name="Rechteck 1814984860"/>
          <p:cNvSpPr/>
          <p:nvPr/>
        </p:nvSpPr>
        <p:spPr bwMode="auto">
          <a:xfrm>
            <a:off x="6599043" y="2325684"/>
            <a:ext cx="178591" cy="1658369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891848866" name="Rechteck 1891848865"/>
          <p:cNvSpPr/>
          <p:nvPr/>
        </p:nvSpPr>
        <p:spPr bwMode="auto">
          <a:xfrm>
            <a:off x="6852639" y="2325684"/>
            <a:ext cx="178591" cy="1658369"/>
          </a:xfrm>
          <a:prstGeom prst="rect">
            <a:avLst/>
          </a:prstGeom>
          <a:solidFill>
            <a:srgbClr val="FFCA2B"/>
          </a:solidFill>
          <a:ln w="12700" cap="flat" cmpd="sng" algn="ctr">
            <a:solidFill>
              <a:srgbClr val="BA8C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167414831" name="Rechteck 1167414830"/>
          <p:cNvSpPr/>
          <p:nvPr/>
        </p:nvSpPr>
        <p:spPr bwMode="auto">
          <a:xfrm>
            <a:off x="7094335" y="2325684"/>
            <a:ext cx="178591" cy="1658369"/>
          </a:xfrm>
          <a:prstGeom prst="rect">
            <a:avLst/>
          </a:prstGeom>
          <a:solidFill>
            <a:srgbClr val="FFCA2B"/>
          </a:solidFill>
          <a:ln w="12700" cap="flat" cmpd="sng" algn="ctr">
            <a:solidFill>
              <a:srgbClr val="BA8C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038242918" name="Rechteck 1038242917"/>
          <p:cNvSpPr/>
          <p:nvPr/>
        </p:nvSpPr>
        <p:spPr bwMode="auto">
          <a:xfrm>
            <a:off x="7336031" y="2325684"/>
            <a:ext cx="178591" cy="1658369"/>
          </a:xfrm>
          <a:prstGeom prst="rect">
            <a:avLst/>
          </a:prstGeom>
          <a:solidFill>
            <a:srgbClr val="FFCA2B"/>
          </a:solidFill>
          <a:ln w="12700" cap="flat" cmpd="sng" algn="ctr">
            <a:solidFill>
              <a:srgbClr val="BA8C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753735289" name="Textfeld 1753735288"/>
          <p:cNvSpPr txBox="1"/>
          <p:nvPr/>
        </p:nvSpPr>
        <p:spPr bwMode="auto">
          <a:xfrm>
            <a:off x="7671137" y="2929501"/>
            <a:ext cx="345817" cy="33563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t>...</a:t>
            </a:r>
          </a:p>
        </p:txBody>
      </p:sp>
      <p:sp>
        <p:nvSpPr>
          <p:cNvPr id="1276635442" name="Textfeld 1276635441"/>
          <p:cNvSpPr txBox="1"/>
          <p:nvPr/>
        </p:nvSpPr>
        <p:spPr bwMode="auto">
          <a:xfrm>
            <a:off x="8368323" y="2755966"/>
            <a:ext cx="1421325" cy="8233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i="1"/>
              <a:t>document embedding matrix</a:t>
            </a:r>
          </a:p>
        </p:txBody>
      </p:sp>
      <p:sp>
        <p:nvSpPr>
          <p:cNvPr id="546962767" name="Rechteck 546962766"/>
          <p:cNvSpPr/>
          <p:nvPr/>
        </p:nvSpPr>
        <p:spPr bwMode="auto">
          <a:xfrm>
            <a:off x="4868916" y="4828072"/>
            <a:ext cx="1246733" cy="336027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rgbClr val="002060">
                <a:alpha val="99999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ColBERT</a:t>
            </a:r>
            <a:endParaRPr b="1">
              <a:latin typeface="Open Sans"/>
              <a:cs typeface="Open Sans"/>
            </a:endParaRPr>
          </a:p>
        </p:txBody>
      </p:sp>
      <p:sp>
        <p:nvSpPr>
          <p:cNvPr id="1298556718" name="Rechteck 1298556717"/>
          <p:cNvSpPr/>
          <p:nvPr/>
        </p:nvSpPr>
        <p:spPr bwMode="auto">
          <a:xfrm>
            <a:off x="3227723" y="4828072"/>
            <a:ext cx="1246732" cy="336026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rgbClr val="002060">
                <a:alpha val="99999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ColBERT</a:t>
            </a:r>
            <a:endParaRPr b="1">
              <a:latin typeface="Open Sans"/>
              <a:cs typeface="Open Sans"/>
            </a:endParaRPr>
          </a:p>
        </p:txBody>
      </p:sp>
      <p:sp>
        <p:nvSpPr>
          <p:cNvPr id="421741701" name="Rechteck 421741700"/>
          <p:cNvSpPr/>
          <p:nvPr/>
        </p:nvSpPr>
        <p:spPr bwMode="auto">
          <a:xfrm>
            <a:off x="6560265" y="4828072"/>
            <a:ext cx="1246732" cy="336026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rgbClr val="002060">
                <a:alpha val="99999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ColBERT</a:t>
            </a:r>
            <a:endParaRPr b="1">
              <a:latin typeface="Open Sans"/>
              <a:cs typeface="Open Sans"/>
            </a:endParaRPr>
          </a:p>
        </p:txBody>
      </p:sp>
      <p:cxnSp>
        <p:nvCxnSpPr>
          <p:cNvPr id="2" name="Gerader Verbinder 1"/>
          <p:cNvCxnSpPr>
            <a:cxnSpLocks/>
            <a:stCxn id="1298556718" idx="0"/>
            <a:endCxn id="806726948" idx="2"/>
          </p:cNvCxnSpPr>
          <p:nvPr/>
        </p:nvCxnSpPr>
        <p:spPr bwMode="auto">
          <a:xfrm rot="16199969" flipV="1">
            <a:off x="3142737" y="4119719"/>
            <a:ext cx="844017" cy="572688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/>
          <p:cNvCxnSpPr>
            <a:cxnSpLocks/>
            <a:stCxn id="1298556718" idx="0"/>
            <a:endCxn id="1635869189" idx="2"/>
          </p:cNvCxnSpPr>
          <p:nvPr/>
        </p:nvCxnSpPr>
        <p:spPr bwMode="auto">
          <a:xfrm rot="16199969" flipV="1">
            <a:off x="3263584" y="4240567"/>
            <a:ext cx="844017" cy="330992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/>
          <p:cNvCxnSpPr>
            <a:cxnSpLocks/>
            <a:stCxn id="1298556718" idx="0"/>
            <a:endCxn id="560074002" idx="2"/>
          </p:cNvCxnSpPr>
          <p:nvPr/>
        </p:nvCxnSpPr>
        <p:spPr bwMode="auto">
          <a:xfrm rot="16199969" flipV="1">
            <a:off x="3384432" y="4361415"/>
            <a:ext cx="844017" cy="89295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/>
          <p:cNvCxnSpPr>
            <a:cxnSpLocks/>
            <a:stCxn id="1298556718" idx="0"/>
            <a:endCxn id="1780788932" idx="2"/>
          </p:cNvCxnSpPr>
          <p:nvPr/>
        </p:nvCxnSpPr>
        <p:spPr bwMode="auto">
          <a:xfrm rot="16199969">
            <a:off x="3505280" y="4329863"/>
            <a:ext cx="844017" cy="152399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/>
          <p:cNvCxnSpPr>
            <a:cxnSpLocks/>
            <a:stCxn id="1298556718" idx="0"/>
            <a:endCxn id="394235011" idx="2"/>
          </p:cNvCxnSpPr>
          <p:nvPr/>
        </p:nvCxnSpPr>
        <p:spPr bwMode="auto">
          <a:xfrm rot="16199969">
            <a:off x="3626128" y="4209015"/>
            <a:ext cx="844017" cy="394095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/>
          <p:cNvCxnSpPr>
            <a:cxnSpLocks/>
            <a:stCxn id="1298556718" idx="0"/>
            <a:endCxn id="1478436208" idx="2"/>
          </p:cNvCxnSpPr>
          <p:nvPr/>
        </p:nvCxnSpPr>
        <p:spPr bwMode="auto">
          <a:xfrm rot="16199969">
            <a:off x="3746976" y="4088167"/>
            <a:ext cx="844017" cy="635791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>
            <a:cxnSpLocks/>
            <a:stCxn id="546962767" idx="0"/>
            <a:endCxn id="2142078556" idx="2"/>
          </p:cNvCxnSpPr>
          <p:nvPr/>
        </p:nvCxnSpPr>
        <p:spPr bwMode="auto">
          <a:xfrm rot="16199969" flipV="1">
            <a:off x="4701518" y="4037307"/>
            <a:ext cx="844017" cy="737512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>
            <a:cxnSpLocks/>
            <a:stCxn id="546962767" idx="0"/>
            <a:endCxn id="1293197339" idx="2"/>
          </p:cNvCxnSpPr>
          <p:nvPr/>
        </p:nvCxnSpPr>
        <p:spPr bwMode="auto">
          <a:xfrm rot="16199969" flipV="1">
            <a:off x="4822366" y="4158155"/>
            <a:ext cx="844017" cy="495816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>
            <a:cxnSpLocks/>
            <a:stCxn id="546962767" idx="0"/>
            <a:endCxn id="1601078236" idx="2"/>
          </p:cNvCxnSpPr>
          <p:nvPr/>
        </p:nvCxnSpPr>
        <p:spPr bwMode="auto">
          <a:xfrm rot="16199969" flipV="1">
            <a:off x="4943214" y="4279002"/>
            <a:ext cx="844017" cy="254120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>
            <a:cxnSpLocks/>
            <a:stCxn id="546962767" idx="0"/>
            <a:endCxn id="757578348" idx="2"/>
          </p:cNvCxnSpPr>
          <p:nvPr/>
        </p:nvCxnSpPr>
        <p:spPr bwMode="auto">
          <a:xfrm rot="16199969" flipV="1">
            <a:off x="5064062" y="4406063"/>
            <a:ext cx="844017" cy="0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>
            <a:cxnSpLocks/>
            <a:stCxn id="546962767" idx="0"/>
            <a:endCxn id="419310459" idx="2"/>
          </p:cNvCxnSpPr>
          <p:nvPr/>
        </p:nvCxnSpPr>
        <p:spPr bwMode="auto">
          <a:xfrm rot="16199969">
            <a:off x="5184910" y="4291427"/>
            <a:ext cx="844017" cy="229270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>
            <a:cxnSpLocks/>
            <a:stCxn id="546962767" idx="0"/>
            <a:endCxn id="1503070805" idx="2"/>
          </p:cNvCxnSpPr>
          <p:nvPr/>
        </p:nvCxnSpPr>
        <p:spPr bwMode="auto">
          <a:xfrm rot="16199969">
            <a:off x="5305758" y="4170579"/>
            <a:ext cx="844017" cy="470966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>
            <a:cxnSpLocks/>
            <a:stCxn id="546962767" idx="0"/>
            <a:endCxn id="1110184288" idx="2"/>
          </p:cNvCxnSpPr>
          <p:nvPr/>
        </p:nvCxnSpPr>
        <p:spPr bwMode="auto">
          <a:xfrm rot="16199969">
            <a:off x="5426606" y="4049731"/>
            <a:ext cx="844017" cy="712663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>
            <a:cxnSpLocks/>
            <a:stCxn id="546962767" idx="0"/>
            <a:endCxn id="1847716306" idx="2"/>
          </p:cNvCxnSpPr>
          <p:nvPr/>
        </p:nvCxnSpPr>
        <p:spPr bwMode="auto">
          <a:xfrm flipV="1">
            <a:off x="5492283" y="3984053"/>
            <a:ext cx="954359" cy="844019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>
            <a:cxnSpLocks/>
            <a:stCxn id="546962767" idx="0"/>
            <a:endCxn id="1814984861" idx="2"/>
          </p:cNvCxnSpPr>
          <p:nvPr/>
        </p:nvCxnSpPr>
        <p:spPr bwMode="auto">
          <a:xfrm rot="16199969">
            <a:off x="5668302" y="3808035"/>
            <a:ext cx="844017" cy="1196055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>
            <a:cxnSpLocks/>
            <a:stCxn id="421741701" idx="0"/>
          </p:cNvCxnSpPr>
          <p:nvPr/>
        </p:nvCxnSpPr>
        <p:spPr bwMode="auto">
          <a:xfrm rot="16199969" flipV="1">
            <a:off x="6664672" y="4309112"/>
            <a:ext cx="801495" cy="236424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>
            <a:cxnSpLocks/>
            <a:stCxn id="421741701" idx="0"/>
            <a:endCxn id="1167414831" idx="2"/>
          </p:cNvCxnSpPr>
          <p:nvPr/>
        </p:nvCxnSpPr>
        <p:spPr bwMode="auto">
          <a:xfrm rot="16199969">
            <a:off x="6761623" y="4406063"/>
            <a:ext cx="844017" cy="0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>
            <a:cxnSpLocks/>
            <a:stCxn id="421741701" idx="0"/>
            <a:endCxn id="1038242918" idx="2"/>
          </p:cNvCxnSpPr>
          <p:nvPr/>
        </p:nvCxnSpPr>
        <p:spPr bwMode="auto">
          <a:xfrm rot="16199969">
            <a:off x="6882471" y="4285215"/>
            <a:ext cx="844017" cy="241695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672333" name="Rechteck 307672332"/>
          <p:cNvSpPr/>
          <p:nvPr/>
        </p:nvSpPr>
        <p:spPr bwMode="auto">
          <a:xfrm>
            <a:off x="5272982" y="5387291"/>
            <a:ext cx="426174" cy="365691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t>D</a:t>
            </a:r>
            <a:r>
              <a:rPr baseline="-25000"/>
              <a:t>2</a:t>
            </a:r>
          </a:p>
        </p:txBody>
      </p:sp>
      <p:sp>
        <p:nvSpPr>
          <p:cNvPr id="1159291966" name="Rechteck 1159291965"/>
          <p:cNvSpPr/>
          <p:nvPr/>
        </p:nvSpPr>
        <p:spPr bwMode="auto">
          <a:xfrm>
            <a:off x="3638002" y="5387291"/>
            <a:ext cx="426174" cy="365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t>D</a:t>
            </a:r>
            <a:r>
              <a:rPr baseline="-25000"/>
              <a:t>1</a:t>
            </a:r>
          </a:p>
        </p:txBody>
      </p:sp>
      <p:sp>
        <p:nvSpPr>
          <p:cNvPr id="1879248326" name="Rechteck 1879248325"/>
          <p:cNvSpPr/>
          <p:nvPr/>
        </p:nvSpPr>
        <p:spPr bwMode="auto">
          <a:xfrm>
            <a:off x="6970545" y="5387291"/>
            <a:ext cx="426174" cy="365690"/>
          </a:xfrm>
          <a:prstGeom prst="rect">
            <a:avLst/>
          </a:prstGeom>
          <a:solidFill>
            <a:srgbClr val="FFCA2B"/>
          </a:solidFill>
          <a:ln w="12700" cap="flat" cmpd="sng" algn="ctr">
            <a:solidFill>
              <a:srgbClr val="BA8C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t>D</a:t>
            </a:r>
            <a:r>
              <a:rPr baseline="-25000"/>
              <a:t>3</a:t>
            </a:r>
          </a:p>
        </p:txBody>
      </p:sp>
      <p:cxnSp>
        <p:nvCxnSpPr>
          <p:cNvPr id="20" name="Gerader Verbinder 19"/>
          <p:cNvCxnSpPr>
            <a:cxnSpLocks/>
            <a:stCxn id="1159291966" idx="0"/>
            <a:endCxn id="1298556718" idx="2"/>
          </p:cNvCxnSpPr>
          <p:nvPr/>
        </p:nvCxnSpPr>
        <p:spPr bwMode="auto">
          <a:xfrm rot="16199969" flipV="1">
            <a:off x="3739493" y="5275695"/>
            <a:ext cx="223191" cy="0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cxnSpLocks/>
            <a:stCxn id="307672333" idx="0"/>
            <a:endCxn id="546962767" idx="2"/>
          </p:cNvCxnSpPr>
          <p:nvPr/>
        </p:nvCxnSpPr>
        <p:spPr bwMode="auto">
          <a:xfrm rot="16199969">
            <a:off x="5377581" y="5275695"/>
            <a:ext cx="223191" cy="0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>
            <a:cxnSpLocks/>
            <a:stCxn id="1879248326" idx="0"/>
            <a:endCxn id="421741701" idx="2"/>
          </p:cNvCxnSpPr>
          <p:nvPr/>
        </p:nvCxnSpPr>
        <p:spPr bwMode="auto">
          <a:xfrm rot="16199969" flipV="1">
            <a:off x="7072036" y="5275695"/>
            <a:ext cx="223191" cy="0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8154081" name="Titel 3"/>
          <p:cNvSpPr>
            <a:spLocks noGrp="1"/>
          </p:cNvSpPr>
          <p:nvPr>
            <p:ph type="title"/>
          </p:nvPr>
        </p:nvSpPr>
        <p:spPr bwMode="auto">
          <a:xfrm>
            <a:off x="874710" y="346074"/>
            <a:ext cx="10580686" cy="684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2400" b="1" i="0" u="none" strike="noStrike" cap="none" spc="0" dirty="0" err="1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ColBERT</a:t>
            </a:r>
            <a:r>
              <a:rPr lang="de-DE" sz="2400" b="1" i="0" u="none" strike="noStrike" cap="none" spc="0" dirty="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 – Retrieval: Re-ranking</a:t>
            </a:r>
            <a:endParaRPr sz="2400" dirty="0"/>
          </a:p>
          <a:p>
            <a:pPr>
              <a:defRPr/>
            </a:pPr>
            <a:endParaRPr dirty="0"/>
          </a:p>
        </p:txBody>
      </p:sp>
      <p:sp>
        <p:nvSpPr>
          <p:cNvPr id="1973307968" name="Rechteck 1973307967"/>
          <p:cNvSpPr/>
          <p:nvPr/>
        </p:nvSpPr>
        <p:spPr bwMode="auto">
          <a:xfrm>
            <a:off x="4526520" y="941747"/>
            <a:ext cx="1197853" cy="3600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>
                <a:latin typeface="Open Sans"/>
                <a:cs typeface="Open Sans"/>
              </a:rPr>
              <a:t>Query</a:t>
            </a:r>
          </a:p>
        </p:txBody>
      </p:sp>
      <p:sp>
        <p:nvSpPr>
          <p:cNvPr id="52900326" name="Rechteck 52900325"/>
          <p:cNvSpPr/>
          <p:nvPr/>
        </p:nvSpPr>
        <p:spPr bwMode="auto">
          <a:xfrm>
            <a:off x="6980043" y="1481747"/>
            <a:ext cx="1045454" cy="36000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bg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 dirty="0">
                <a:latin typeface="Open Sans"/>
                <a:cs typeface="Open Sans"/>
              </a:rPr>
              <a:t>TF-IDF</a:t>
            </a:r>
            <a:endParaRPr b="1" dirty="0">
              <a:latin typeface="Open Sans"/>
              <a:cs typeface="Open Sans"/>
            </a:endParaRPr>
          </a:p>
        </p:txBody>
      </p:sp>
      <p:sp>
        <p:nvSpPr>
          <p:cNvPr id="441406841" name="Rechteck 441406840"/>
          <p:cNvSpPr/>
          <p:nvPr/>
        </p:nvSpPr>
        <p:spPr bwMode="auto">
          <a:xfrm>
            <a:off x="2296799" y="1505720"/>
            <a:ext cx="1233660" cy="336026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rgbClr val="002060">
                <a:alpha val="99999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ColBERT</a:t>
            </a:r>
            <a:endParaRPr b="1">
              <a:latin typeface="Open Sans"/>
              <a:cs typeface="Open Sans"/>
            </a:endParaRPr>
          </a:p>
        </p:txBody>
      </p:sp>
      <p:sp>
        <p:nvSpPr>
          <p:cNvPr id="1277337573" name="Rechteck 1277337572"/>
          <p:cNvSpPr/>
          <p:nvPr/>
        </p:nvSpPr>
        <p:spPr bwMode="auto">
          <a:xfrm>
            <a:off x="2296800" y="2027739"/>
            <a:ext cx="360000" cy="3600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baseline="-25000">
              <a:latin typeface="Open Sans"/>
              <a:cs typeface="Open Sans"/>
            </a:endParaRPr>
          </a:p>
        </p:txBody>
      </p:sp>
      <p:sp>
        <p:nvSpPr>
          <p:cNvPr id="1862572921" name="Rechteck 1862572920"/>
          <p:cNvSpPr/>
          <p:nvPr/>
        </p:nvSpPr>
        <p:spPr bwMode="auto">
          <a:xfrm>
            <a:off x="2727093" y="2027739"/>
            <a:ext cx="360000" cy="3600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baseline="-25000">
              <a:latin typeface="Open Sans"/>
              <a:cs typeface="Open Sans"/>
            </a:endParaRPr>
          </a:p>
        </p:txBody>
      </p:sp>
      <p:sp>
        <p:nvSpPr>
          <p:cNvPr id="1197741789" name="Rechteck 1197741788"/>
          <p:cNvSpPr/>
          <p:nvPr/>
        </p:nvSpPr>
        <p:spPr bwMode="auto">
          <a:xfrm>
            <a:off x="3170460" y="2027739"/>
            <a:ext cx="360000" cy="3600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baseline="-25000">
              <a:latin typeface="Open Sans"/>
              <a:cs typeface="Open Sans"/>
            </a:endParaRPr>
          </a:p>
        </p:txBody>
      </p:sp>
      <p:sp>
        <p:nvSpPr>
          <p:cNvPr id="1730374503" name="Rechteck 1730374502"/>
          <p:cNvSpPr/>
          <p:nvPr/>
        </p:nvSpPr>
        <p:spPr bwMode="auto">
          <a:xfrm>
            <a:off x="7147049" y="1962516"/>
            <a:ext cx="711444" cy="850446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61850" indent="-261850" algn="ctr">
              <a:buAutoNum type="arabicPeriod"/>
              <a:defRPr/>
            </a:pPr>
            <a:r>
              <a:rPr sz="1200">
                <a:solidFill>
                  <a:schemeClr val="tx1"/>
                </a:solidFill>
              </a:rPr>
              <a:t>D</a:t>
            </a:r>
            <a:r>
              <a:rPr sz="1200" baseline="-25000">
                <a:solidFill>
                  <a:schemeClr val="tx1"/>
                </a:solidFill>
              </a:rPr>
              <a:t>2</a:t>
            </a:r>
          </a:p>
          <a:p>
            <a:pPr marL="261850" indent="-261850" algn="ctr">
              <a:buAutoNum type="arabicPeriod"/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sz="1200" baseline="-25000">
                <a:solidFill>
                  <a:schemeClr val="tx1"/>
                </a:solidFill>
              </a:rPr>
              <a:t>1</a:t>
            </a:r>
          </a:p>
          <a:p>
            <a:pPr marL="261850" indent="-261850" algn="ctr">
              <a:buAutoNum type="arabicPeriod"/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sz="1200" baseline="-25000">
                <a:solidFill>
                  <a:schemeClr val="tx1"/>
                </a:solidFill>
              </a:rPr>
              <a:t>3</a:t>
            </a:r>
          </a:p>
          <a:p>
            <a:pPr algn="ctr">
              <a:defRPr/>
            </a:pPr>
            <a:r>
              <a:rPr sz="1200" baseline="-2500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939050531" name="Rechteck 939050530"/>
          <p:cNvSpPr/>
          <p:nvPr/>
        </p:nvSpPr>
        <p:spPr bwMode="auto">
          <a:xfrm>
            <a:off x="9342493" y="2537370"/>
            <a:ext cx="1498703" cy="852760"/>
          </a:xfrm>
          <a:prstGeom prst="rect">
            <a:avLst/>
          </a:prstGeom>
          <a:noFill/>
          <a:ln w="12700" cap="flat" cmpd="sng" algn="ctr">
            <a:solidFill>
              <a:schemeClr val="bg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528814545" name="Rechteck 1528814544"/>
          <p:cNvSpPr/>
          <p:nvPr/>
        </p:nvSpPr>
        <p:spPr bwMode="auto">
          <a:xfrm>
            <a:off x="9401769" y="2622415"/>
            <a:ext cx="63678" cy="70198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309525706" name="Rechteck 309525705"/>
          <p:cNvSpPr/>
          <p:nvPr/>
        </p:nvSpPr>
        <p:spPr bwMode="auto">
          <a:xfrm>
            <a:off x="9516975" y="2622415"/>
            <a:ext cx="63678" cy="70198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374811799" name="Rechteck 1374811798"/>
          <p:cNvSpPr/>
          <p:nvPr/>
        </p:nvSpPr>
        <p:spPr bwMode="auto">
          <a:xfrm>
            <a:off x="9633296" y="2622415"/>
            <a:ext cx="63678" cy="70198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349846763" name="Rechteck 1349846762"/>
          <p:cNvSpPr/>
          <p:nvPr/>
        </p:nvSpPr>
        <p:spPr bwMode="auto">
          <a:xfrm>
            <a:off x="9749617" y="2622415"/>
            <a:ext cx="63678" cy="70198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77257709" name="Rechteck 177257708"/>
          <p:cNvSpPr/>
          <p:nvPr/>
        </p:nvSpPr>
        <p:spPr bwMode="auto">
          <a:xfrm>
            <a:off x="9876975" y="2622415"/>
            <a:ext cx="63678" cy="701981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852954101" name="Rechteck 1852954100"/>
          <p:cNvSpPr/>
          <p:nvPr/>
        </p:nvSpPr>
        <p:spPr bwMode="auto">
          <a:xfrm>
            <a:off x="9997469" y="2622415"/>
            <a:ext cx="63678" cy="701981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392933221" name="Rechteck 392933220"/>
          <p:cNvSpPr/>
          <p:nvPr/>
        </p:nvSpPr>
        <p:spPr bwMode="auto">
          <a:xfrm>
            <a:off x="10112075" y="2622415"/>
            <a:ext cx="63678" cy="701981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918980951" name="Rechteck 918980950"/>
          <p:cNvSpPr/>
          <p:nvPr/>
        </p:nvSpPr>
        <p:spPr bwMode="auto">
          <a:xfrm>
            <a:off x="10224904" y="2622415"/>
            <a:ext cx="63678" cy="701981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656379630" name="Rechteck 656379629"/>
          <p:cNvSpPr/>
          <p:nvPr/>
        </p:nvSpPr>
        <p:spPr bwMode="auto">
          <a:xfrm>
            <a:off x="10343335" y="2622415"/>
            <a:ext cx="63678" cy="701981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912365657" name="Rechteck 912365656"/>
          <p:cNvSpPr/>
          <p:nvPr/>
        </p:nvSpPr>
        <p:spPr bwMode="auto">
          <a:xfrm>
            <a:off x="10456163" y="2622415"/>
            <a:ext cx="63678" cy="701981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940658808" name="Rechteck 1940658807"/>
          <p:cNvSpPr/>
          <p:nvPr/>
        </p:nvSpPr>
        <p:spPr bwMode="auto">
          <a:xfrm>
            <a:off x="10577599" y="2622415"/>
            <a:ext cx="63678" cy="701981"/>
          </a:xfrm>
          <a:prstGeom prst="rect">
            <a:avLst/>
          </a:prstGeom>
          <a:solidFill>
            <a:srgbClr val="FFCA2B"/>
          </a:solidFill>
          <a:ln w="12700" cap="flat" cmpd="sng" algn="ctr">
            <a:solidFill>
              <a:srgbClr val="BA8C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2012638375" name="Rechteck 2012638374"/>
          <p:cNvSpPr/>
          <p:nvPr/>
        </p:nvSpPr>
        <p:spPr bwMode="auto">
          <a:xfrm>
            <a:off x="10696031" y="2622415"/>
            <a:ext cx="63678" cy="701981"/>
          </a:xfrm>
          <a:prstGeom prst="rect">
            <a:avLst/>
          </a:prstGeom>
          <a:solidFill>
            <a:srgbClr val="FFCA2B"/>
          </a:solidFill>
          <a:ln w="12700" cap="flat" cmpd="sng" algn="ctr">
            <a:solidFill>
              <a:srgbClr val="BA8C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434033615" name="Rechteck 434033614"/>
          <p:cNvSpPr/>
          <p:nvPr/>
        </p:nvSpPr>
        <p:spPr bwMode="auto">
          <a:xfrm>
            <a:off x="7286417" y="3143797"/>
            <a:ext cx="432707" cy="667744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sz="1200">
                <a:solidFill>
                  <a:schemeClr val="tx1"/>
                </a:solidFill>
              </a:rPr>
              <a:t>D</a:t>
            </a:r>
            <a:r>
              <a:rPr sz="1200" baseline="-25000">
                <a:solidFill>
                  <a:schemeClr val="tx1"/>
                </a:solidFill>
              </a:rPr>
              <a:t>2</a:t>
            </a:r>
            <a:r>
              <a:rPr sz="1200">
                <a:solidFill>
                  <a:schemeClr val="tx1"/>
                </a:solidFill>
              </a:rPr>
              <a:t>:</a:t>
            </a:r>
          </a:p>
          <a:p>
            <a:pPr algn="ctr"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de-DE" sz="1200" b="0" i="0" u="none" strike="noStrike" cap="none" spc="0" baseline="-25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de-DE" sz="1200" b="0" i="0" u="none" strike="noStrike" cap="none" spc="0">
                <a:solidFill>
                  <a:schemeClr val="tx1"/>
                </a:solidFill>
                <a:latin typeface="Open Sans"/>
                <a:ea typeface="Arial"/>
                <a:cs typeface="Arial"/>
              </a:rPr>
              <a:t>:</a:t>
            </a:r>
            <a:endParaRPr sz="12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de-DE" sz="1200" b="0" i="0" u="none" strike="noStrike" cap="none" spc="0" baseline="-25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de-DE" sz="1200" b="0" i="0" u="none" strike="noStrike" cap="none" spc="0">
                <a:solidFill>
                  <a:schemeClr val="tx1"/>
                </a:solidFill>
                <a:latin typeface="Open Sans"/>
                <a:ea typeface="Arial"/>
                <a:cs typeface="Arial"/>
              </a:rPr>
              <a:t>:</a:t>
            </a:r>
            <a:endParaRPr sz="1200">
              <a:solidFill>
                <a:schemeClr val="tx1"/>
              </a:solidFill>
            </a:endParaRPr>
          </a:p>
        </p:txBody>
      </p:sp>
      <p:sp>
        <p:nvSpPr>
          <p:cNvPr id="1245971604" name="Rechteck 1245971603"/>
          <p:cNvSpPr/>
          <p:nvPr/>
        </p:nvSpPr>
        <p:spPr bwMode="auto">
          <a:xfrm>
            <a:off x="7647125" y="3405669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579334426" name="Rechteck 579334425"/>
          <p:cNvSpPr/>
          <p:nvPr/>
        </p:nvSpPr>
        <p:spPr bwMode="auto">
          <a:xfrm>
            <a:off x="7853169" y="3405669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079044816" name="Rechteck 1079044815"/>
          <p:cNvSpPr/>
          <p:nvPr/>
        </p:nvSpPr>
        <p:spPr bwMode="auto">
          <a:xfrm>
            <a:off x="7647125" y="3209531"/>
            <a:ext cx="144000" cy="1440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258704146" name="Rechteck 258704145"/>
          <p:cNvSpPr/>
          <p:nvPr/>
        </p:nvSpPr>
        <p:spPr bwMode="auto">
          <a:xfrm>
            <a:off x="7853168" y="3209531"/>
            <a:ext cx="144000" cy="1440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722086648" name="Rechteck 722086647"/>
          <p:cNvSpPr/>
          <p:nvPr/>
        </p:nvSpPr>
        <p:spPr bwMode="auto">
          <a:xfrm>
            <a:off x="7647125" y="3614344"/>
            <a:ext cx="144000" cy="144000"/>
          </a:xfrm>
          <a:prstGeom prst="rect">
            <a:avLst/>
          </a:prstGeom>
          <a:solidFill>
            <a:srgbClr val="FFCA2B"/>
          </a:solidFill>
          <a:ln w="12700" cap="flat" cmpd="sng" algn="ctr">
            <a:solidFill>
              <a:srgbClr val="BA8C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028456432" name="Rechteck 1028456431"/>
          <p:cNvSpPr/>
          <p:nvPr/>
        </p:nvSpPr>
        <p:spPr bwMode="auto">
          <a:xfrm>
            <a:off x="7853168" y="3614344"/>
            <a:ext cx="144000" cy="144000"/>
          </a:xfrm>
          <a:prstGeom prst="rect">
            <a:avLst/>
          </a:prstGeom>
          <a:solidFill>
            <a:srgbClr val="FFCA2B"/>
          </a:solidFill>
          <a:ln w="12700" cap="flat" cmpd="sng" algn="ctr">
            <a:solidFill>
              <a:srgbClr val="BA8C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441334427" name="Rechteck 1441334426"/>
          <p:cNvSpPr/>
          <p:nvPr/>
        </p:nvSpPr>
        <p:spPr bwMode="auto">
          <a:xfrm>
            <a:off x="8064891" y="3405669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911376637" name="Rechteck 911376636"/>
          <p:cNvSpPr/>
          <p:nvPr/>
        </p:nvSpPr>
        <p:spPr bwMode="auto">
          <a:xfrm>
            <a:off x="8270934" y="3405669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064106401" name="Rechteck 1064106400"/>
          <p:cNvSpPr/>
          <p:nvPr/>
        </p:nvSpPr>
        <p:spPr bwMode="auto">
          <a:xfrm>
            <a:off x="8063334" y="3209531"/>
            <a:ext cx="144000" cy="1440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414928789" name="Rechteck 1414928788"/>
          <p:cNvSpPr/>
          <p:nvPr/>
        </p:nvSpPr>
        <p:spPr bwMode="auto">
          <a:xfrm>
            <a:off x="8269376" y="3209531"/>
            <a:ext cx="144000" cy="1440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461251087" name="Rechteck 461251086"/>
          <p:cNvSpPr/>
          <p:nvPr/>
        </p:nvSpPr>
        <p:spPr bwMode="auto">
          <a:xfrm>
            <a:off x="8495334" y="3209531"/>
            <a:ext cx="144000" cy="1440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578068626" name="Rechteck 578068625"/>
          <p:cNvSpPr/>
          <p:nvPr/>
        </p:nvSpPr>
        <p:spPr bwMode="auto">
          <a:xfrm>
            <a:off x="8701376" y="3209531"/>
            <a:ext cx="144000" cy="1440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956556725" name="Rechteck 956556724"/>
          <p:cNvSpPr/>
          <p:nvPr/>
        </p:nvSpPr>
        <p:spPr bwMode="auto">
          <a:xfrm>
            <a:off x="1575371" y="4090404"/>
            <a:ext cx="1802857" cy="335716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bg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Sum of MaxSim</a:t>
            </a:r>
            <a:endParaRPr lang="en-US" b="1">
              <a:latin typeface="Open Sans"/>
              <a:cs typeface="Open Sans"/>
            </a:endParaRPr>
          </a:p>
        </p:txBody>
      </p:sp>
      <p:sp>
        <p:nvSpPr>
          <p:cNvPr id="477649953" name="Rechteck 477649952"/>
          <p:cNvSpPr/>
          <p:nvPr/>
        </p:nvSpPr>
        <p:spPr bwMode="auto">
          <a:xfrm>
            <a:off x="3560275" y="4090404"/>
            <a:ext cx="1802856" cy="335715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bg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Sum of MaxSim</a:t>
            </a:r>
            <a:endParaRPr lang="en-US" b="1">
              <a:latin typeface="Open Sans"/>
              <a:cs typeface="Open Sans"/>
            </a:endParaRPr>
          </a:p>
        </p:txBody>
      </p:sp>
      <p:sp>
        <p:nvSpPr>
          <p:cNvPr id="1741373895" name="Rechteck 1741373894"/>
          <p:cNvSpPr/>
          <p:nvPr/>
        </p:nvSpPr>
        <p:spPr bwMode="auto">
          <a:xfrm>
            <a:off x="5545179" y="4090404"/>
            <a:ext cx="1802856" cy="335715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bg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Sum of MaxSim</a:t>
            </a:r>
            <a:endParaRPr lang="en-US" b="1">
              <a:latin typeface="Open Sans"/>
              <a:cs typeface="Open Sans"/>
            </a:endParaRPr>
          </a:p>
        </p:txBody>
      </p:sp>
      <p:cxnSp>
        <p:nvCxnSpPr>
          <p:cNvPr id="2" name="Gerader Verbinder 1"/>
          <p:cNvCxnSpPr>
            <a:cxnSpLocks/>
            <a:stCxn id="1277337573" idx="2"/>
            <a:endCxn id="956556725" idx="0"/>
          </p:cNvCxnSpPr>
          <p:nvPr/>
        </p:nvCxnSpPr>
        <p:spPr bwMode="auto">
          <a:xfrm rot="5399976" flipV="1">
            <a:off x="1625467" y="3239072"/>
            <a:ext cx="1702665" cy="0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/>
          <p:cNvCxnSpPr>
            <a:cxnSpLocks/>
            <a:stCxn id="1197741789" idx="2"/>
            <a:endCxn id="1741373895" idx="0"/>
          </p:cNvCxnSpPr>
          <p:nvPr/>
        </p:nvCxnSpPr>
        <p:spPr bwMode="auto">
          <a:xfrm rot="5399976" flipV="1">
            <a:off x="4047201" y="1690998"/>
            <a:ext cx="1702665" cy="3096146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/>
          <p:cNvCxnSpPr>
            <a:cxnSpLocks/>
            <a:endCxn id="956556725" idx="0"/>
          </p:cNvCxnSpPr>
          <p:nvPr/>
        </p:nvCxnSpPr>
        <p:spPr bwMode="auto">
          <a:xfrm rot="10799989" flipV="1">
            <a:off x="2476799" y="3273136"/>
            <a:ext cx="4823700" cy="817268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sysDot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/>
          <p:cNvCxnSpPr>
            <a:cxnSpLocks/>
            <a:stCxn id="434033615" idx="1"/>
            <a:endCxn id="477649953" idx="0"/>
          </p:cNvCxnSpPr>
          <p:nvPr/>
        </p:nvCxnSpPr>
        <p:spPr bwMode="auto">
          <a:xfrm rot="10799989" flipV="1">
            <a:off x="4461702" y="3477669"/>
            <a:ext cx="2824714" cy="612734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sysDot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/>
          <p:cNvCxnSpPr>
            <a:cxnSpLocks/>
            <a:endCxn id="1741373895" idx="0"/>
          </p:cNvCxnSpPr>
          <p:nvPr/>
        </p:nvCxnSpPr>
        <p:spPr bwMode="auto">
          <a:xfrm rot="10799989" flipV="1">
            <a:off x="6446606" y="3654136"/>
            <a:ext cx="862552" cy="436268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sysDot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2564797" name="Textfeld 852564796"/>
          <p:cNvSpPr txBox="1"/>
          <p:nvPr/>
        </p:nvSpPr>
        <p:spPr bwMode="auto">
          <a:xfrm>
            <a:off x="3906082" y="4564672"/>
            <a:ext cx="1093435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1200"/>
              <a:t>D</a:t>
            </a:r>
            <a:r>
              <a:rPr sz="1200" baseline="-25000"/>
              <a:t>1</a:t>
            </a:r>
            <a:r>
              <a:rPr sz="1200"/>
              <a:t>-score: 0.8</a:t>
            </a:r>
          </a:p>
        </p:txBody>
      </p:sp>
      <p:sp>
        <p:nvSpPr>
          <p:cNvPr id="1323333337" name="Textfeld 1323333336"/>
          <p:cNvSpPr txBox="1"/>
          <p:nvPr/>
        </p:nvSpPr>
        <p:spPr bwMode="auto">
          <a:xfrm>
            <a:off x="1930442" y="4564672"/>
            <a:ext cx="1092714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1200"/>
              <a:t>D</a:t>
            </a:r>
            <a:r>
              <a:rPr sz="1200" baseline="-25000"/>
              <a:t>2</a:t>
            </a:r>
            <a:r>
              <a:rPr sz="1200"/>
              <a:t>-score: 0.6</a:t>
            </a:r>
          </a:p>
        </p:txBody>
      </p:sp>
      <p:sp>
        <p:nvSpPr>
          <p:cNvPr id="1814248793" name="Textfeld 1814248792"/>
          <p:cNvSpPr txBox="1"/>
          <p:nvPr/>
        </p:nvSpPr>
        <p:spPr bwMode="auto">
          <a:xfrm>
            <a:off x="5900250" y="4564672"/>
            <a:ext cx="1093794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1200"/>
              <a:t>D</a:t>
            </a:r>
            <a:r>
              <a:rPr sz="1200" baseline="-25000"/>
              <a:t>3</a:t>
            </a:r>
            <a:r>
              <a:rPr sz="1200"/>
              <a:t>-score: 0.9</a:t>
            </a:r>
          </a:p>
        </p:txBody>
      </p:sp>
      <p:sp>
        <p:nvSpPr>
          <p:cNvPr id="860110296" name="Rechteck 860110295"/>
          <p:cNvSpPr/>
          <p:nvPr/>
        </p:nvSpPr>
        <p:spPr bwMode="auto">
          <a:xfrm>
            <a:off x="4106680" y="5140060"/>
            <a:ext cx="711444" cy="850446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61850" indent="-261850" algn="ctr">
              <a:buAutoNum type="arabicPeriod"/>
              <a:defRPr/>
            </a:pPr>
            <a:r>
              <a:rPr sz="1200">
                <a:solidFill>
                  <a:schemeClr val="tx1"/>
                </a:solidFill>
              </a:rPr>
              <a:t>D</a:t>
            </a:r>
            <a:r>
              <a:rPr sz="1200" baseline="-25000">
                <a:solidFill>
                  <a:schemeClr val="tx1"/>
                </a:solidFill>
              </a:rPr>
              <a:t>3</a:t>
            </a:r>
          </a:p>
          <a:p>
            <a:pPr marL="261850" indent="-261850" algn="ctr">
              <a:buAutoNum type="arabicPeriod"/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Open Sans"/>
                <a:ea typeface="Arial"/>
                <a:cs typeface="Arial"/>
              </a:rPr>
              <a:t>D</a:t>
            </a:r>
            <a:r>
              <a:rPr sz="1200" baseline="-25000">
                <a:solidFill>
                  <a:schemeClr val="tx1"/>
                </a:solidFill>
              </a:rPr>
              <a:t>1</a:t>
            </a:r>
          </a:p>
          <a:p>
            <a:pPr marL="261850" indent="-261850" algn="ctr">
              <a:buAutoNum type="arabicPeriod"/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Open Sans"/>
                <a:ea typeface="Arial"/>
                <a:cs typeface="Arial"/>
              </a:rPr>
              <a:t>D</a:t>
            </a:r>
            <a:r>
              <a:rPr sz="1200" baseline="-25000">
                <a:solidFill>
                  <a:schemeClr val="tx1"/>
                </a:solidFill>
              </a:rPr>
              <a:t>2</a:t>
            </a:r>
          </a:p>
          <a:p>
            <a:pPr algn="ctr">
              <a:defRPr/>
            </a:pPr>
            <a:r>
              <a:rPr sz="1200" baseline="-25000">
                <a:solidFill>
                  <a:schemeClr val="tx1"/>
                </a:solidFill>
              </a:rPr>
              <a:t>...</a:t>
            </a:r>
          </a:p>
        </p:txBody>
      </p:sp>
      <p:cxnSp>
        <p:nvCxnSpPr>
          <p:cNvPr id="7" name="Gerader Verbinder 6"/>
          <p:cNvCxnSpPr>
            <a:cxnSpLocks/>
            <a:stCxn id="1323333337" idx="2"/>
            <a:endCxn id="860110296" idx="0"/>
          </p:cNvCxnSpPr>
          <p:nvPr/>
        </p:nvCxnSpPr>
        <p:spPr bwMode="auto">
          <a:xfrm rot="5399976" flipV="1">
            <a:off x="3319247" y="3996905"/>
            <a:ext cx="300707" cy="1985603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>
            <a:cxnSpLocks/>
            <a:stCxn id="852564797" idx="2"/>
            <a:endCxn id="860110296" idx="0"/>
          </p:cNvCxnSpPr>
          <p:nvPr/>
        </p:nvCxnSpPr>
        <p:spPr bwMode="auto">
          <a:xfrm rot="5399976" flipV="1">
            <a:off x="4307247" y="4989706"/>
            <a:ext cx="300707" cy="0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>
            <a:cxnSpLocks/>
            <a:stCxn id="1814248793" idx="2"/>
            <a:endCxn id="860110296" idx="0"/>
          </p:cNvCxnSpPr>
          <p:nvPr/>
        </p:nvCxnSpPr>
        <p:spPr bwMode="auto">
          <a:xfrm rot="5399976">
            <a:off x="5304421" y="3997334"/>
            <a:ext cx="300707" cy="1984744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2057801" name="Gerader Verbinder 1672057800"/>
          <p:cNvCxnSpPr>
            <a:cxnSpLocks/>
            <a:stCxn id="956556725" idx="2"/>
            <a:endCxn id="1323333337" idx="0"/>
          </p:cNvCxnSpPr>
          <p:nvPr/>
        </p:nvCxnSpPr>
        <p:spPr bwMode="auto">
          <a:xfrm rot="5399976">
            <a:off x="2407524" y="4495397"/>
            <a:ext cx="138550" cy="0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955038" name="Gerader Verbinder 393955037"/>
          <p:cNvCxnSpPr>
            <a:cxnSpLocks/>
            <a:stCxn id="477649953" idx="2"/>
            <a:endCxn id="852564797" idx="0"/>
          </p:cNvCxnSpPr>
          <p:nvPr/>
        </p:nvCxnSpPr>
        <p:spPr bwMode="auto">
          <a:xfrm rot="5399976">
            <a:off x="4387975" y="4495397"/>
            <a:ext cx="138551" cy="0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6523466" name="Gerader Verbinder 1876523465"/>
          <p:cNvCxnSpPr>
            <a:cxnSpLocks/>
            <a:stCxn id="1741373895" idx="2"/>
            <a:endCxn id="1814248793" idx="0"/>
          </p:cNvCxnSpPr>
          <p:nvPr/>
        </p:nvCxnSpPr>
        <p:spPr bwMode="auto">
          <a:xfrm rot="5399976" flipV="1">
            <a:off x="6377601" y="4495397"/>
            <a:ext cx="138551" cy="0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Verbinder: gewinkelt 9"/>
          <p:cNvCxnSpPr>
            <a:cxnSpLocks/>
            <a:stCxn id="1973307968" idx="1"/>
            <a:endCxn id="441406841" idx="0"/>
          </p:cNvCxnSpPr>
          <p:nvPr/>
        </p:nvCxnSpPr>
        <p:spPr bwMode="auto">
          <a:xfrm rot="10799989" flipV="1">
            <a:off x="2913630" y="1121747"/>
            <a:ext cx="1612890" cy="383972"/>
          </a:xfrm>
          <a:prstGeom prst="bentConnector2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Verbinder: gewinkelt 10"/>
          <p:cNvCxnSpPr>
            <a:cxnSpLocks/>
            <a:stCxn id="1973307968" idx="3"/>
            <a:endCxn id="52900326" idx="0"/>
          </p:cNvCxnSpPr>
          <p:nvPr/>
        </p:nvCxnSpPr>
        <p:spPr bwMode="auto">
          <a:xfrm>
            <a:off x="5724374" y="1121747"/>
            <a:ext cx="1778396" cy="360000"/>
          </a:xfrm>
          <a:prstGeom prst="bentConnector2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>
            <a:cxnSpLocks/>
            <a:endCxn id="1277337573" idx="0"/>
          </p:cNvCxnSpPr>
          <p:nvPr/>
        </p:nvCxnSpPr>
        <p:spPr bwMode="auto">
          <a:xfrm rot="5399976" flipV="1">
            <a:off x="2382683" y="1937062"/>
            <a:ext cx="181355" cy="0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>
            <a:cxnSpLocks/>
            <a:stCxn id="441406841" idx="2"/>
            <a:endCxn id="1862572921" idx="0"/>
          </p:cNvCxnSpPr>
          <p:nvPr/>
        </p:nvCxnSpPr>
        <p:spPr bwMode="auto">
          <a:xfrm rot="5399976">
            <a:off x="2817365" y="1934743"/>
            <a:ext cx="185992" cy="0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>
            <a:cxnSpLocks/>
            <a:endCxn id="1197741789" idx="0"/>
          </p:cNvCxnSpPr>
          <p:nvPr/>
        </p:nvCxnSpPr>
        <p:spPr bwMode="auto">
          <a:xfrm rot="5399976" flipV="1">
            <a:off x="3259129" y="1937062"/>
            <a:ext cx="181355" cy="0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>
            <a:cxnSpLocks/>
            <a:stCxn id="52900326" idx="2"/>
            <a:endCxn id="1730374503" idx="0"/>
          </p:cNvCxnSpPr>
          <p:nvPr/>
        </p:nvCxnSpPr>
        <p:spPr bwMode="auto">
          <a:xfrm rot="5399976">
            <a:off x="7442386" y="1902132"/>
            <a:ext cx="120769" cy="0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er: gewinkelt 15"/>
          <p:cNvCxnSpPr>
            <a:cxnSpLocks/>
            <a:stCxn id="939050531" idx="1"/>
            <a:endCxn id="434033615" idx="0"/>
          </p:cNvCxnSpPr>
          <p:nvPr/>
        </p:nvCxnSpPr>
        <p:spPr bwMode="auto">
          <a:xfrm rot="10799989" flipV="1">
            <a:off x="7502771" y="2963750"/>
            <a:ext cx="1839721" cy="180046"/>
          </a:xfrm>
          <a:prstGeom prst="bentConnector2">
            <a:avLst/>
          </a:prstGeom>
          <a:ln w="12699" cap="flat" cmpd="sng" algn="ctr">
            <a:solidFill>
              <a:srgbClr val="00305E"/>
            </a:solidFill>
            <a:prstDash val="sysDot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>
            <a:cxnSpLocks/>
            <a:stCxn id="1277337573" idx="2"/>
            <a:endCxn id="1741373895" idx="0"/>
          </p:cNvCxnSpPr>
          <p:nvPr/>
        </p:nvCxnSpPr>
        <p:spPr bwMode="auto">
          <a:xfrm rot="5399976" flipV="1">
            <a:off x="3610371" y="1254168"/>
            <a:ext cx="1702665" cy="3969807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>
            <a:cxnSpLocks/>
            <a:stCxn id="1862572921" idx="2"/>
            <a:endCxn id="956556725" idx="0"/>
          </p:cNvCxnSpPr>
          <p:nvPr/>
        </p:nvCxnSpPr>
        <p:spPr bwMode="auto">
          <a:xfrm rot="5399976">
            <a:off x="1840614" y="3023925"/>
            <a:ext cx="1702665" cy="430293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>
            <a:cxnSpLocks/>
            <a:stCxn id="1862572921" idx="2"/>
            <a:endCxn id="1741373895" idx="0"/>
          </p:cNvCxnSpPr>
          <p:nvPr/>
        </p:nvCxnSpPr>
        <p:spPr bwMode="auto">
          <a:xfrm rot="5399976" flipV="1">
            <a:off x="3825518" y="1469315"/>
            <a:ext cx="1702665" cy="3539513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cxnSpLocks/>
            <a:stCxn id="1197741789" idx="2"/>
            <a:endCxn id="956556725" idx="0"/>
          </p:cNvCxnSpPr>
          <p:nvPr/>
        </p:nvCxnSpPr>
        <p:spPr bwMode="auto">
          <a:xfrm rot="5399976">
            <a:off x="2062297" y="2802242"/>
            <a:ext cx="1702665" cy="873660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7391282" name="Textfeld 707391281"/>
          <p:cNvSpPr txBox="1"/>
          <p:nvPr/>
        </p:nvSpPr>
        <p:spPr bwMode="auto">
          <a:xfrm>
            <a:off x="9014683" y="843165"/>
            <a:ext cx="1055113" cy="4575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sz="1200" i="1" dirty="0"/>
              <a:t>document database</a:t>
            </a:r>
          </a:p>
        </p:txBody>
      </p:sp>
      <p:sp>
        <p:nvSpPr>
          <p:cNvPr id="1665087524" name="Textfeld 1665087523"/>
          <p:cNvSpPr txBox="1"/>
          <p:nvPr/>
        </p:nvSpPr>
        <p:spPr bwMode="auto">
          <a:xfrm>
            <a:off x="9201209" y="3385563"/>
            <a:ext cx="1885411" cy="4575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sz="1200" i="1"/>
              <a:t>precomputed document embeddings</a:t>
            </a:r>
          </a:p>
        </p:txBody>
      </p:sp>
      <p:sp>
        <p:nvSpPr>
          <p:cNvPr id="1228340542" name="Textfeld 1228340541"/>
          <p:cNvSpPr txBox="1"/>
          <p:nvPr/>
        </p:nvSpPr>
        <p:spPr bwMode="auto">
          <a:xfrm>
            <a:off x="4790356" y="5336502"/>
            <a:ext cx="1771551" cy="4575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sz="1200" i="1" dirty="0"/>
              <a:t>top-k passages</a:t>
            </a:r>
          </a:p>
          <a:p>
            <a:pPr algn="ctr">
              <a:defRPr/>
            </a:pPr>
            <a:r>
              <a:rPr sz="1200" i="1" dirty="0"/>
              <a:t>re-ranked by </a:t>
            </a:r>
            <a:r>
              <a:rPr sz="1200" i="1" dirty="0" err="1"/>
              <a:t>ColBERT</a:t>
            </a:r>
            <a:endParaRPr sz="1200" i="1" dirty="0"/>
          </a:p>
        </p:txBody>
      </p:sp>
      <p:sp>
        <p:nvSpPr>
          <p:cNvPr id="542104042" name="Zylinder 542104041"/>
          <p:cNvSpPr/>
          <p:nvPr/>
        </p:nvSpPr>
        <p:spPr bwMode="auto">
          <a:xfrm>
            <a:off x="8548243" y="830156"/>
            <a:ext cx="498230" cy="483576"/>
          </a:xfrm>
          <a:prstGeom prst="can">
            <a:avLst>
              <a:gd name="adj" fmla="val 25000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bg2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Verbinder: gewinkelt 20"/>
          <p:cNvCxnSpPr>
            <a:cxnSpLocks/>
            <a:stCxn id="542104042" idx="3"/>
            <a:endCxn id="52900326" idx="3"/>
          </p:cNvCxnSpPr>
          <p:nvPr/>
        </p:nvCxnSpPr>
        <p:spPr bwMode="auto">
          <a:xfrm rot="5399976">
            <a:off x="8237422" y="1101810"/>
            <a:ext cx="348013" cy="771859"/>
          </a:xfrm>
          <a:prstGeom prst="bentConnector2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6126958" name="Gerader Verbinder 1716126957"/>
          <p:cNvCxnSpPr>
            <a:cxnSpLocks/>
            <a:stCxn id="1862572921" idx="2"/>
            <a:endCxn id="477649953" idx="0"/>
          </p:cNvCxnSpPr>
          <p:nvPr/>
        </p:nvCxnSpPr>
        <p:spPr bwMode="auto">
          <a:xfrm rot="5399978" flipV="1">
            <a:off x="2833065" y="2461766"/>
            <a:ext cx="1702665" cy="1554609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0953515" name="Gerader Verbinder 1610953514"/>
          <p:cNvCxnSpPr>
            <a:cxnSpLocks/>
            <a:stCxn id="1277337573" idx="2"/>
            <a:endCxn id="477649953" idx="0"/>
          </p:cNvCxnSpPr>
          <p:nvPr/>
        </p:nvCxnSpPr>
        <p:spPr bwMode="auto">
          <a:xfrm rot="5399978" flipV="1">
            <a:off x="2617918" y="2246619"/>
            <a:ext cx="1702665" cy="1984902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4815731" name="Gerader Verbinder 1344815730"/>
          <p:cNvCxnSpPr>
            <a:cxnSpLocks/>
            <a:stCxn id="1197741789" idx="2"/>
            <a:endCxn id="477649953" idx="0"/>
          </p:cNvCxnSpPr>
          <p:nvPr/>
        </p:nvCxnSpPr>
        <p:spPr bwMode="auto">
          <a:xfrm rot="5399978" flipV="1">
            <a:off x="3054748" y="2683449"/>
            <a:ext cx="1702665" cy="1111242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BBC77B63-A1BC-38D4-662E-67A0FBD775B9}"/>
              </a:ext>
            </a:extLst>
          </p:cNvPr>
          <p:cNvSpPr txBox="1"/>
          <p:nvPr/>
        </p:nvSpPr>
        <p:spPr bwMode="auto">
          <a:xfrm>
            <a:off x="7609558" y="2076573"/>
            <a:ext cx="1771551" cy="51142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sz="1200" i="1" dirty="0"/>
              <a:t>top-k passages</a:t>
            </a:r>
          </a:p>
          <a:p>
            <a:pPr algn="ctr">
              <a:defRPr/>
            </a:pPr>
            <a:r>
              <a:rPr sz="1200" i="1" dirty="0"/>
              <a:t>ranked by </a:t>
            </a:r>
            <a:r>
              <a:rPr lang="de-DE" sz="1200" i="1" dirty="0"/>
              <a:t>TF-IDF</a:t>
            </a:r>
            <a:endParaRPr sz="1200" i="1" dirty="0"/>
          </a:p>
        </p:txBody>
      </p:sp>
      <p:cxnSp>
        <p:nvCxnSpPr>
          <p:cNvPr id="22" name="Gerader Verbinder 21"/>
          <p:cNvCxnSpPr>
            <a:cxnSpLocks/>
            <a:endCxn id="434033615" idx="0"/>
          </p:cNvCxnSpPr>
          <p:nvPr/>
        </p:nvCxnSpPr>
        <p:spPr bwMode="auto">
          <a:xfrm rot="5399977">
            <a:off x="7337353" y="2978379"/>
            <a:ext cx="330835" cy="0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00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374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10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39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05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814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25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81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846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57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95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93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98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79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6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658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63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03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97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334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044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70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08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456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334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7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10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92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5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06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08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406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337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572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74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556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33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057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95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126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81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64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56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95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7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24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523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1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340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00326" grpId="0" animBg="1"/>
      <p:bldP spid="441406841" grpId="0" animBg="1"/>
      <p:bldP spid="1277337573" grpId="0" animBg="1"/>
      <p:bldP spid="1862572921" grpId="0" animBg="1"/>
      <p:bldP spid="1197741789" grpId="0" animBg="1"/>
      <p:bldP spid="1730374503" grpId="0" animBg="1"/>
      <p:bldP spid="939050531" grpId="0" animBg="1"/>
      <p:bldP spid="1528814545" grpId="0" animBg="1"/>
      <p:bldP spid="309525706" grpId="0" animBg="1"/>
      <p:bldP spid="1374811799" grpId="0" animBg="1"/>
      <p:bldP spid="1349846763" grpId="0" animBg="1"/>
      <p:bldP spid="177257709" grpId="0" animBg="1"/>
      <p:bldP spid="1852954101" grpId="0" animBg="1"/>
      <p:bldP spid="392933221" grpId="0" animBg="1"/>
      <p:bldP spid="918980951" grpId="0" animBg="1"/>
      <p:bldP spid="656379630" grpId="0" animBg="1"/>
      <p:bldP spid="912365657" grpId="0" animBg="1"/>
      <p:bldP spid="1940658808" grpId="0" animBg="1"/>
      <p:bldP spid="2012638375" grpId="0" animBg="1"/>
      <p:bldP spid="434033615" grpId="0" animBg="1"/>
      <p:bldP spid="1245971604" grpId="0" animBg="1"/>
      <p:bldP spid="579334426" grpId="0" animBg="1"/>
      <p:bldP spid="1079044816" grpId="0" animBg="1"/>
      <p:bldP spid="258704146" grpId="0" animBg="1"/>
      <p:bldP spid="722086648" grpId="0" animBg="1"/>
      <p:bldP spid="1028456432" grpId="0" animBg="1"/>
      <p:bldP spid="1441334427" grpId="0" animBg="1"/>
      <p:bldP spid="911376637" grpId="0" animBg="1"/>
      <p:bldP spid="1064106401" grpId="0" animBg="1"/>
      <p:bldP spid="1414928789" grpId="0" animBg="1"/>
      <p:bldP spid="461251087" grpId="0" animBg="1"/>
      <p:bldP spid="578068626" grpId="0" animBg="1"/>
      <p:bldP spid="956556725" grpId="0" animBg="1"/>
      <p:bldP spid="477649953" grpId="0" animBg="1"/>
      <p:bldP spid="1741373895" grpId="0" animBg="1"/>
      <p:bldP spid="852564797" grpId="0"/>
      <p:bldP spid="1323333337" grpId="0"/>
      <p:bldP spid="1814248793" grpId="0"/>
      <p:bldP spid="860110296" grpId="0" animBg="1"/>
      <p:bldP spid="707391282" grpId="0"/>
      <p:bldP spid="1665087524" grpId="0"/>
      <p:bldP spid="1228340542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2821173" name="Titel 3"/>
          <p:cNvSpPr>
            <a:spLocks noGrp="1"/>
          </p:cNvSpPr>
          <p:nvPr>
            <p:ph type="title"/>
          </p:nvPr>
        </p:nvSpPr>
        <p:spPr bwMode="auto">
          <a:xfrm>
            <a:off x="874710" y="346074"/>
            <a:ext cx="10580686" cy="684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ColBERT – Retrieval: End-to-end</a:t>
            </a:r>
            <a:endParaRPr/>
          </a:p>
        </p:txBody>
      </p:sp>
      <p:sp>
        <p:nvSpPr>
          <p:cNvPr id="574188059" name="Rechteck 574188058"/>
          <p:cNvSpPr/>
          <p:nvPr/>
        </p:nvSpPr>
        <p:spPr bwMode="auto">
          <a:xfrm>
            <a:off x="3404745" y="774571"/>
            <a:ext cx="1197853" cy="3600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>
                <a:latin typeface="Open Sans"/>
                <a:cs typeface="Open Sans"/>
              </a:rPr>
              <a:t>Query</a:t>
            </a:r>
          </a:p>
        </p:txBody>
      </p:sp>
      <p:sp>
        <p:nvSpPr>
          <p:cNvPr id="272006516" name="Rechteck 272006515"/>
          <p:cNvSpPr/>
          <p:nvPr/>
        </p:nvSpPr>
        <p:spPr bwMode="auto">
          <a:xfrm>
            <a:off x="4905639" y="774571"/>
            <a:ext cx="1233659" cy="336026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rgbClr val="002060">
                <a:alpha val="99999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ColBERT</a:t>
            </a:r>
            <a:endParaRPr b="1">
              <a:latin typeface="Open Sans"/>
              <a:cs typeface="Open Sans"/>
            </a:endParaRPr>
          </a:p>
        </p:txBody>
      </p:sp>
      <p:sp>
        <p:nvSpPr>
          <p:cNvPr id="223612679" name="Rechteck 223612678"/>
          <p:cNvSpPr/>
          <p:nvPr/>
        </p:nvSpPr>
        <p:spPr bwMode="auto">
          <a:xfrm>
            <a:off x="4908907" y="1203595"/>
            <a:ext cx="360000" cy="3600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baseline="-25000">
              <a:latin typeface="Open Sans"/>
              <a:cs typeface="Open Sans"/>
            </a:endParaRPr>
          </a:p>
        </p:txBody>
      </p:sp>
      <p:sp>
        <p:nvSpPr>
          <p:cNvPr id="1602467794" name="Rechteck 1602467793"/>
          <p:cNvSpPr/>
          <p:nvPr/>
        </p:nvSpPr>
        <p:spPr bwMode="auto">
          <a:xfrm>
            <a:off x="5339200" y="1203595"/>
            <a:ext cx="360000" cy="3600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baseline="-25000">
              <a:latin typeface="Open Sans"/>
              <a:cs typeface="Open Sans"/>
            </a:endParaRPr>
          </a:p>
        </p:txBody>
      </p:sp>
      <p:sp>
        <p:nvSpPr>
          <p:cNvPr id="2066827594" name="Rechteck 2066827593"/>
          <p:cNvSpPr/>
          <p:nvPr/>
        </p:nvSpPr>
        <p:spPr bwMode="auto">
          <a:xfrm>
            <a:off x="5782567" y="1203595"/>
            <a:ext cx="360000" cy="3600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baseline="-25000">
              <a:latin typeface="Open Sans"/>
              <a:cs typeface="Open Sans"/>
            </a:endParaRPr>
          </a:p>
        </p:txBody>
      </p:sp>
      <p:cxnSp>
        <p:nvCxnSpPr>
          <p:cNvPr id="496564340" name="Gerader Verbinder 496564339"/>
          <p:cNvCxnSpPr>
            <a:cxnSpLocks/>
          </p:cNvCxnSpPr>
          <p:nvPr/>
        </p:nvCxnSpPr>
        <p:spPr bwMode="auto">
          <a:xfrm rot="5399976" flipV="1">
            <a:off x="5033710" y="1151836"/>
            <a:ext cx="103516" cy="0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145682" name="Gerader Verbinder 1269145681"/>
          <p:cNvCxnSpPr>
            <a:cxnSpLocks/>
            <a:stCxn id="272006516" idx="2"/>
          </p:cNvCxnSpPr>
          <p:nvPr/>
        </p:nvCxnSpPr>
        <p:spPr bwMode="auto">
          <a:xfrm rot="5399976">
            <a:off x="5475970" y="1157096"/>
            <a:ext cx="92995" cy="0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9364450" name="Gerader Verbinder 1969364449"/>
          <p:cNvCxnSpPr>
            <a:cxnSpLocks/>
          </p:cNvCxnSpPr>
          <p:nvPr/>
        </p:nvCxnSpPr>
        <p:spPr bwMode="auto">
          <a:xfrm rot="5399976" flipV="1">
            <a:off x="5913819" y="1155501"/>
            <a:ext cx="96189" cy="0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1029187" name="Gerader Verbinder 2031029186"/>
          <p:cNvCxnSpPr>
            <a:cxnSpLocks/>
            <a:stCxn id="574188059" idx="3"/>
            <a:endCxn id="272006516" idx="1"/>
          </p:cNvCxnSpPr>
          <p:nvPr/>
        </p:nvCxnSpPr>
        <p:spPr bwMode="auto">
          <a:xfrm flipV="1">
            <a:off x="4602597" y="948578"/>
            <a:ext cx="303040" cy="0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6445268" name="Rechteck 1596445267"/>
          <p:cNvSpPr/>
          <p:nvPr/>
        </p:nvSpPr>
        <p:spPr bwMode="auto">
          <a:xfrm>
            <a:off x="7998493" y="1108964"/>
            <a:ext cx="1498702" cy="852759"/>
          </a:xfrm>
          <a:prstGeom prst="rect">
            <a:avLst/>
          </a:prstGeom>
          <a:noFill/>
          <a:ln w="12700" cap="flat" cmpd="sng" algn="ctr">
            <a:solidFill>
              <a:schemeClr val="bg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2134931305" name="Rechteck 2134931304"/>
          <p:cNvSpPr/>
          <p:nvPr/>
        </p:nvSpPr>
        <p:spPr bwMode="auto">
          <a:xfrm>
            <a:off x="8057769" y="1194008"/>
            <a:ext cx="63677" cy="7019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695928329" name="Rechteck 695928328"/>
          <p:cNvSpPr/>
          <p:nvPr/>
        </p:nvSpPr>
        <p:spPr bwMode="auto">
          <a:xfrm>
            <a:off x="8172975" y="1194008"/>
            <a:ext cx="63677" cy="7019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848000449" name="Rechteck 1848000448"/>
          <p:cNvSpPr/>
          <p:nvPr/>
        </p:nvSpPr>
        <p:spPr bwMode="auto">
          <a:xfrm>
            <a:off x="8289297" y="1194008"/>
            <a:ext cx="63677" cy="7019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869549280" name="Rechteck 869549279"/>
          <p:cNvSpPr/>
          <p:nvPr/>
        </p:nvSpPr>
        <p:spPr bwMode="auto">
          <a:xfrm>
            <a:off x="8405617" y="1194008"/>
            <a:ext cx="63677" cy="7019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651193143" name="Rechteck 1651193142"/>
          <p:cNvSpPr/>
          <p:nvPr/>
        </p:nvSpPr>
        <p:spPr bwMode="auto">
          <a:xfrm>
            <a:off x="8532975" y="1194008"/>
            <a:ext cx="63677" cy="70198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757114637" name="Rechteck 757114636"/>
          <p:cNvSpPr/>
          <p:nvPr/>
        </p:nvSpPr>
        <p:spPr bwMode="auto">
          <a:xfrm>
            <a:off x="8653469" y="1194008"/>
            <a:ext cx="63677" cy="70198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653008339" name="Rechteck 1653008338"/>
          <p:cNvSpPr/>
          <p:nvPr/>
        </p:nvSpPr>
        <p:spPr bwMode="auto">
          <a:xfrm>
            <a:off x="8768075" y="1194008"/>
            <a:ext cx="63677" cy="70198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599490396" name="Rechteck 1599490395"/>
          <p:cNvSpPr/>
          <p:nvPr/>
        </p:nvSpPr>
        <p:spPr bwMode="auto">
          <a:xfrm>
            <a:off x="8880904" y="1194008"/>
            <a:ext cx="63677" cy="70198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619508251" name="Rechteck 1619508250"/>
          <p:cNvSpPr/>
          <p:nvPr/>
        </p:nvSpPr>
        <p:spPr bwMode="auto">
          <a:xfrm>
            <a:off x="8999335" y="1194008"/>
            <a:ext cx="63677" cy="70198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616554297" name="Rechteck 1616554296"/>
          <p:cNvSpPr/>
          <p:nvPr/>
        </p:nvSpPr>
        <p:spPr bwMode="auto">
          <a:xfrm>
            <a:off x="9112163" y="1194008"/>
            <a:ext cx="63677" cy="70198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754496657" name="Rechteck 754496656"/>
          <p:cNvSpPr/>
          <p:nvPr/>
        </p:nvSpPr>
        <p:spPr bwMode="auto">
          <a:xfrm>
            <a:off x="9233599" y="1194008"/>
            <a:ext cx="63677" cy="701980"/>
          </a:xfrm>
          <a:prstGeom prst="rect">
            <a:avLst/>
          </a:prstGeom>
          <a:solidFill>
            <a:srgbClr val="FFCA2B"/>
          </a:solidFill>
          <a:ln w="12700" cap="flat" cmpd="sng" algn="ctr">
            <a:solidFill>
              <a:srgbClr val="BA8C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2033928557" name="Rechteck 2033928556"/>
          <p:cNvSpPr/>
          <p:nvPr/>
        </p:nvSpPr>
        <p:spPr bwMode="auto">
          <a:xfrm>
            <a:off x="9352031" y="1194008"/>
            <a:ext cx="63677" cy="701980"/>
          </a:xfrm>
          <a:prstGeom prst="rect">
            <a:avLst/>
          </a:prstGeom>
          <a:solidFill>
            <a:srgbClr val="FFCA2B"/>
          </a:solidFill>
          <a:ln w="12700" cap="flat" cmpd="sng" algn="ctr">
            <a:solidFill>
              <a:srgbClr val="BA8C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994513994" name="Textfeld 994513993"/>
          <p:cNvSpPr txBox="1"/>
          <p:nvPr/>
        </p:nvSpPr>
        <p:spPr bwMode="auto">
          <a:xfrm>
            <a:off x="7898297" y="614561"/>
            <a:ext cx="1885770" cy="4575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sz="1200" i="1"/>
              <a:t>precomputed document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9445557" name="Rechteck 929445556"/>
              <p:cNvSpPr/>
              <p:nvPr/>
            </p:nvSpPr>
            <p:spPr bwMode="auto">
              <a:xfrm>
                <a:off x="4908907" y="1950001"/>
                <a:ext cx="1246244" cy="335715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bg2">
                    <a:lumMod val="50196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>
                  <a:defRPr/>
                </a:pPr>
                <a:r>
                  <a:rPr lang="en-US" sz="1600" b="1" i="0">
                    <a:latin typeface="Open Sans"/>
                    <a:ea typeface="Open Sans"/>
                    <a:cs typeface="Open Sans"/>
                  </a:rPr>
                  <a:t>top-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sz="1600" b="1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accPr>
                      <m:e>
                        <m:r>
                          <a:rPr sz="1600">
                            <a:latin typeface="Cambria Math"/>
                            <a:ea typeface="Cambria Math"/>
                            <a:cs typeface="Cambria Math"/>
                          </a:rPr>
                          <m:t>𝒌</m:t>
                        </m:r>
                      </m:e>
                    </m:acc>
                  </m:oMath>
                </a14:m>
                <a:r>
                  <a:rPr lang="en-US" sz="1600" b="1" i="1">
                    <a:latin typeface="Open Sans"/>
                    <a:ea typeface="Open Sans"/>
                    <a:cs typeface="Open Sans"/>
                  </a:rPr>
                  <a:t> </a:t>
                </a:r>
                <a:r>
                  <a:rPr lang="en-US" sz="1600" b="1" i="0">
                    <a:latin typeface="Open Sans"/>
                    <a:ea typeface="Open Sans"/>
                    <a:cs typeface="Open Sans"/>
                  </a:rPr>
                  <a:t>Sim</a:t>
                </a:r>
                <a:endParaRPr sz="1600" b="1" i="0">
                  <a:latin typeface="Open Sans"/>
                  <a:cs typeface="Open Sans"/>
                </a:endParaRPr>
              </a:p>
            </p:txBody>
          </p:sp>
        </mc:Choice>
        <mc:Fallback xmlns="">
          <p:sp>
            <p:nvSpPr>
              <p:cNvPr id="929445557" name="Rechteck 9294455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08907" y="1950001"/>
                <a:ext cx="1246244" cy="335715"/>
              </a:xfrm>
              <a:prstGeom prst="rect">
                <a:avLst/>
              </a:prstGeom>
              <a:blipFill>
                <a:blip r:embed="rId2"/>
                <a:stretch>
                  <a:fillRect b="-26316"/>
                </a:stretch>
              </a:blipFill>
              <a:ln w="12700" cap="flat" cmpd="sng" algn="ctr">
                <a:solidFill>
                  <a:schemeClr val="bg2">
                    <a:lumMod val="50196"/>
                  </a:schemeClr>
                </a:solidFill>
                <a:prstDash val="solid"/>
                <a:miter lim="800000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4402414" name="Rechteck 2004402413"/>
              <p:cNvSpPr/>
              <p:nvPr/>
            </p:nvSpPr>
            <p:spPr bwMode="auto">
              <a:xfrm>
                <a:off x="3515076" y="1950001"/>
                <a:ext cx="1246244" cy="335715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bg2">
                    <a:lumMod val="50196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>
                  <a:defRPr/>
                </a:pPr>
                <a:r>
                  <a:rPr lang="en-US" sz="1600" b="1" i="0" dirty="0">
                    <a:latin typeface="Open Sans"/>
                    <a:ea typeface="Open Sans"/>
                    <a:cs typeface="Open Sans"/>
                  </a:rPr>
                  <a:t>top-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sz="1600" b="1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accPr>
                      <m:e>
                        <m:r>
                          <a:rPr sz="1600">
                            <a:latin typeface="Cambria Math"/>
                            <a:ea typeface="Cambria Math"/>
                            <a:cs typeface="Cambria Math"/>
                          </a:rPr>
                          <m:t>𝒌</m:t>
                        </m:r>
                      </m:e>
                    </m:acc>
                  </m:oMath>
                </a14:m>
                <a:r>
                  <a:rPr lang="en-US" sz="1600" b="1" i="0" dirty="0">
                    <a:latin typeface="Open Sans"/>
                    <a:ea typeface="Open Sans"/>
                    <a:cs typeface="Open Sans"/>
                  </a:rPr>
                  <a:t> Sim</a:t>
                </a:r>
                <a:endParaRPr sz="1600" b="1" i="0" dirty="0">
                  <a:latin typeface="Open Sans"/>
                  <a:cs typeface="Open Sans"/>
                </a:endParaRPr>
              </a:p>
            </p:txBody>
          </p:sp>
        </mc:Choice>
        <mc:Fallback xmlns="">
          <p:sp>
            <p:nvSpPr>
              <p:cNvPr id="2004402414" name="Rechteck 2004402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15076" y="1950001"/>
                <a:ext cx="1246244" cy="335715"/>
              </a:xfrm>
              <a:prstGeom prst="rect">
                <a:avLst/>
              </a:prstGeom>
              <a:blipFill>
                <a:blip r:embed="rId3"/>
                <a:stretch>
                  <a:fillRect b="-26316"/>
                </a:stretch>
              </a:blipFill>
              <a:ln w="12700" cap="flat" cmpd="sng" algn="ctr">
                <a:solidFill>
                  <a:schemeClr val="bg2">
                    <a:lumMod val="50196"/>
                  </a:schemeClr>
                </a:solidFill>
                <a:prstDash val="solid"/>
                <a:miter lim="800000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8253516" name="Rechteck 578253515"/>
              <p:cNvSpPr/>
              <p:nvPr/>
            </p:nvSpPr>
            <p:spPr bwMode="auto">
              <a:xfrm>
                <a:off x="6275331" y="1950001"/>
                <a:ext cx="1246244" cy="335715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bg2">
                    <a:lumMod val="50196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>
                  <a:defRPr/>
                </a:pPr>
                <a:r>
                  <a:rPr lang="en-US" sz="1600" b="1" i="0" dirty="0">
                    <a:latin typeface="Open Sans"/>
                    <a:ea typeface="Open Sans"/>
                    <a:cs typeface="Open Sans"/>
                  </a:rPr>
                  <a:t>top-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sz="1600" b="1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accPr>
                      <m:e>
                        <m:r>
                          <a:rPr sz="1600">
                            <a:latin typeface="Cambria Math"/>
                            <a:ea typeface="Cambria Math"/>
                            <a:cs typeface="Cambria Math"/>
                          </a:rPr>
                          <m:t>𝒌</m:t>
                        </m:r>
                      </m:e>
                    </m:acc>
                  </m:oMath>
                </a14:m>
                <a:r>
                  <a:rPr lang="en-US" sz="1600" b="1" i="1" dirty="0">
                    <a:latin typeface="Open Sans"/>
                    <a:ea typeface="Open Sans"/>
                    <a:cs typeface="Open Sans"/>
                  </a:rPr>
                  <a:t> </a:t>
                </a:r>
                <a:r>
                  <a:rPr lang="en-US" sz="1600" b="1" i="0" dirty="0">
                    <a:latin typeface="Open Sans"/>
                    <a:ea typeface="Open Sans"/>
                    <a:cs typeface="Open Sans"/>
                  </a:rPr>
                  <a:t>Sim</a:t>
                </a:r>
                <a:endParaRPr sz="1600" b="1" i="0" dirty="0">
                  <a:latin typeface="Open Sans"/>
                  <a:cs typeface="Open Sans"/>
                </a:endParaRPr>
              </a:p>
            </p:txBody>
          </p:sp>
        </mc:Choice>
        <mc:Fallback xmlns="">
          <p:sp>
            <p:nvSpPr>
              <p:cNvPr id="578253516" name="Rechteck 5782535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75331" y="1950001"/>
                <a:ext cx="1246244" cy="335715"/>
              </a:xfrm>
              <a:prstGeom prst="rect">
                <a:avLst/>
              </a:prstGeom>
              <a:blipFill>
                <a:blip r:embed="rId4"/>
                <a:stretch>
                  <a:fillRect b="-26316"/>
                </a:stretch>
              </a:blipFill>
              <a:ln w="12700" cap="flat" cmpd="sng" algn="ctr">
                <a:solidFill>
                  <a:schemeClr val="bg2">
                    <a:lumMod val="50196"/>
                  </a:schemeClr>
                </a:solidFill>
                <a:prstDash val="solid"/>
                <a:miter lim="800000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Gerader Verbinder 1"/>
          <p:cNvCxnSpPr>
            <a:cxnSpLocks/>
            <a:stCxn id="223612679" idx="2"/>
          </p:cNvCxnSpPr>
          <p:nvPr/>
        </p:nvCxnSpPr>
        <p:spPr bwMode="auto">
          <a:xfrm rot="5399976">
            <a:off x="4409394" y="1270488"/>
            <a:ext cx="386406" cy="972619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/>
          <p:cNvCxnSpPr>
            <a:cxnSpLocks/>
            <a:stCxn id="1602467794" idx="2"/>
            <a:endCxn id="929445557" idx="0"/>
          </p:cNvCxnSpPr>
          <p:nvPr/>
        </p:nvCxnSpPr>
        <p:spPr bwMode="auto">
          <a:xfrm rot="5399976" flipV="1">
            <a:off x="5332412" y="1756798"/>
            <a:ext cx="386406" cy="0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/>
          <p:cNvCxnSpPr>
            <a:cxnSpLocks/>
            <a:stCxn id="2066827594" idx="2"/>
            <a:endCxn id="578253516" idx="0"/>
          </p:cNvCxnSpPr>
          <p:nvPr/>
        </p:nvCxnSpPr>
        <p:spPr bwMode="auto">
          <a:xfrm rot="5399976" flipV="1">
            <a:off x="6237307" y="1288855"/>
            <a:ext cx="386406" cy="935885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/>
          <p:cNvCxnSpPr>
            <a:cxnSpLocks/>
            <a:stCxn id="1596445268" idx="1"/>
            <a:endCxn id="2004402414" idx="0"/>
          </p:cNvCxnSpPr>
          <p:nvPr/>
        </p:nvCxnSpPr>
        <p:spPr bwMode="auto">
          <a:xfrm rot="10799989" flipV="1">
            <a:off x="4138197" y="1535343"/>
            <a:ext cx="3860295" cy="414657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sysDot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/>
          <p:cNvCxnSpPr>
            <a:cxnSpLocks/>
            <a:stCxn id="1596445268" idx="1"/>
            <a:endCxn id="929445557" idx="0"/>
          </p:cNvCxnSpPr>
          <p:nvPr/>
        </p:nvCxnSpPr>
        <p:spPr bwMode="auto">
          <a:xfrm rot="10799989" flipV="1">
            <a:off x="5532029" y="1535343"/>
            <a:ext cx="2466463" cy="414657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sysDot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/>
          <p:cNvCxnSpPr>
            <a:cxnSpLocks/>
            <a:stCxn id="1596445268" idx="1"/>
            <a:endCxn id="578253516" idx="0"/>
          </p:cNvCxnSpPr>
          <p:nvPr/>
        </p:nvCxnSpPr>
        <p:spPr bwMode="auto">
          <a:xfrm rot="10799989" flipV="1">
            <a:off x="6898453" y="1535343"/>
            <a:ext cx="1100039" cy="414657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sysDot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4712070" name="Rechteck 1334712069"/>
          <p:cNvSpPr/>
          <p:nvPr/>
        </p:nvSpPr>
        <p:spPr bwMode="auto">
          <a:xfrm>
            <a:off x="4182766" y="2473299"/>
            <a:ext cx="144000" cy="144000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accent1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336636197" name="Rechteck 1336636196"/>
          <p:cNvSpPr/>
          <p:nvPr/>
        </p:nvSpPr>
        <p:spPr bwMode="auto">
          <a:xfrm>
            <a:off x="4182766" y="2683035"/>
            <a:ext cx="144000" cy="144000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accent1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834437409" name="Rechteck 834437408"/>
          <p:cNvSpPr/>
          <p:nvPr/>
        </p:nvSpPr>
        <p:spPr bwMode="auto">
          <a:xfrm>
            <a:off x="3865278" y="2401811"/>
            <a:ext cx="571500" cy="850446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61849" indent="-261849" algn="ctr">
              <a:buAutoNum type="arabicPeriod"/>
              <a:defRPr/>
            </a:pPr>
            <a:r>
              <a:rPr sz="1300">
                <a:solidFill>
                  <a:schemeClr val="tx1"/>
                </a:solidFill>
              </a:rPr>
              <a:t> </a:t>
            </a:r>
          </a:p>
          <a:p>
            <a:pPr marL="261849" indent="-261849" algn="ctr">
              <a:buAutoNum type="arabicPeriod"/>
              <a:defRPr/>
            </a:pPr>
            <a:r>
              <a:rPr sz="1300">
                <a:solidFill>
                  <a:schemeClr val="tx1"/>
                </a:solidFill>
              </a:rPr>
              <a:t>  </a:t>
            </a:r>
          </a:p>
          <a:p>
            <a:pPr marL="261849" indent="-261849" algn="ctr">
              <a:buAutoNum type="arabicPeriod"/>
              <a:defRPr/>
            </a:pPr>
            <a:r>
              <a:rPr sz="1300">
                <a:solidFill>
                  <a:schemeClr val="tx1"/>
                </a:solidFill>
              </a:rPr>
              <a:t> </a:t>
            </a:r>
          </a:p>
          <a:p>
            <a:pPr algn="ctr">
              <a:defRPr/>
            </a:pPr>
            <a:r>
              <a:rPr sz="1200">
                <a:solidFill>
                  <a:schemeClr val="tx1"/>
                </a:solidFill>
              </a:rPr>
              <a:t>...</a:t>
            </a:r>
            <a:endParaRPr sz="1200" baseline="-25000">
              <a:solidFill>
                <a:schemeClr val="tx1"/>
              </a:solidFill>
            </a:endParaRPr>
          </a:p>
        </p:txBody>
      </p:sp>
      <p:sp>
        <p:nvSpPr>
          <p:cNvPr id="1571087762" name="Rechteck 1571087761"/>
          <p:cNvSpPr/>
          <p:nvPr/>
        </p:nvSpPr>
        <p:spPr bwMode="auto">
          <a:xfrm>
            <a:off x="4182766" y="2879172"/>
            <a:ext cx="144000" cy="1440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301447662" name="Rechteck 301447661"/>
          <p:cNvSpPr/>
          <p:nvPr/>
        </p:nvSpPr>
        <p:spPr bwMode="auto">
          <a:xfrm>
            <a:off x="5602887" y="2473299"/>
            <a:ext cx="144000" cy="144000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accent1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489923533" name="Rechteck 1489923532"/>
          <p:cNvSpPr/>
          <p:nvPr/>
        </p:nvSpPr>
        <p:spPr bwMode="auto">
          <a:xfrm>
            <a:off x="5602887" y="2683035"/>
            <a:ext cx="144000" cy="144000"/>
          </a:xfrm>
          <a:prstGeom prst="rect">
            <a:avLst/>
          </a:prstGeom>
          <a:solidFill>
            <a:srgbClr val="FFCA2B"/>
          </a:solidFill>
          <a:ln w="12700" cap="flat" cmpd="sng" algn="ctr">
            <a:solidFill>
              <a:srgbClr val="BA8C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374956226" name="Rechteck 374956225"/>
          <p:cNvSpPr/>
          <p:nvPr/>
        </p:nvSpPr>
        <p:spPr bwMode="auto">
          <a:xfrm>
            <a:off x="5246280" y="2401810"/>
            <a:ext cx="571500" cy="850446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61849" indent="-261849" algn="ctr">
              <a:buAutoNum type="arabicPeriod"/>
              <a:defRPr/>
            </a:pPr>
            <a:r>
              <a:rPr sz="1300">
                <a:solidFill>
                  <a:schemeClr val="tx1"/>
                </a:solidFill>
              </a:rPr>
              <a:t> </a:t>
            </a:r>
          </a:p>
          <a:p>
            <a:pPr marL="261849" indent="-261849" algn="ctr">
              <a:buAutoNum type="arabicPeriod"/>
              <a:defRPr/>
            </a:pPr>
            <a:r>
              <a:rPr sz="1300">
                <a:solidFill>
                  <a:schemeClr val="tx1"/>
                </a:solidFill>
              </a:rPr>
              <a:t>  </a:t>
            </a:r>
          </a:p>
          <a:p>
            <a:pPr marL="261849" indent="-261849" algn="ctr">
              <a:buAutoNum type="arabicPeriod"/>
              <a:defRPr/>
            </a:pPr>
            <a:r>
              <a:rPr sz="1300">
                <a:solidFill>
                  <a:schemeClr val="tx1"/>
                </a:solidFill>
              </a:rPr>
              <a:t> </a:t>
            </a:r>
          </a:p>
          <a:p>
            <a:pPr algn="ctr">
              <a:defRPr/>
            </a:pPr>
            <a:r>
              <a:rPr sz="1200">
                <a:solidFill>
                  <a:schemeClr val="tx1"/>
                </a:solidFill>
              </a:rPr>
              <a:t>...</a:t>
            </a:r>
            <a:endParaRPr sz="1200" baseline="-25000">
              <a:solidFill>
                <a:schemeClr val="tx1"/>
              </a:solidFill>
            </a:endParaRPr>
          </a:p>
        </p:txBody>
      </p:sp>
      <p:sp>
        <p:nvSpPr>
          <p:cNvPr id="1502714999" name="Rechteck 1502714998"/>
          <p:cNvSpPr/>
          <p:nvPr/>
        </p:nvSpPr>
        <p:spPr bwMode="auto">
          <a:xfrm>
            <a:off x="5602887" y="2879172"/>
            <a:ext cx="144000" cy="1440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181288680" name="Rechteck 1181288679"/>
          <p:cNvSpPr/>
          <p:nvPr/>
        </p:nvSpPr>
        <p:spPr bwMode="auto">
          <a:xfrm>
            <a:off x="6969309" y="2473299"/>
            <a:ext cx="144000" cy="144000"/>
          </a:xfrm>
          <a:prstGeom prst="rect">
            <a:avLst/>
          </a:prstGeom>
          <a:solidFill>
            <a:srgbClr val="FFCA2B"/>
          </a:solidFill>
          <a:ln w="12700" cap="flat" cmpd="sng" algn="ctr">
            <a:solidFill>
              <a:srgbClr val="BA8C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339752483" name="Rechteck 339752482"/>
          <p:cNvSpPr/>
          <p:nvPr/>
        </p:nvSpPr>
        <p:spPr bwMode="auto">
          <a:xfrm>
            <a:off x="6969309" y="2683035"/>
            <a:ext cx="144000" cy="1440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650319650" name="Rechteck 650319649"/>
          <p:cNvSpPr/>
          <p:nvPr/>
        </p:nvSpPr>
        <p:spPr bwMode="auto">
          <a:xfrm>
            <a:off x="6612705" y="2401810"/>
            <a:ext cx="571500" cy="850446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61849" indent="-261849" algn="ctr">
              <a:buAutoNum type="arabicPeriod"/>
              <a:defRPr/>
            </a:pPr>
            <a:r>
              <a:rPr sz="1300">
                <a:solidFill>
                  <a:schemeClr val="tx1"/>
                </a:solidFill>
              </a:rPr>
              <a:t> </a:t>
            </a:r>
          </a:p>
          <a:p>
            <a:pPr marL="261849" indent="-261849" algn="ctr">
              <a:buAutoNum type="arabicPeriod"/>
              <a:defRPr/>
            </a:pPr>
            <a:r>
              <a:rPr sz="1300">
                <a:solidFill>
                  <a:schemeClr val="tx1"/>
                </a:solidFill>
              </a:rPr>
              <a:t>  </a:t>
            </a:r>
          </a:p>
          <a:p>
            <a:pPr marL="261849" indent="-261849" algn="ctr">
              <a:buAutoNum type="arabicPeriod"/>
              <a:defRPr/>
            </a:pPr>
            <a:r>
              <a:rPr sz="1300">
                <a:solidFill>
                  <a:schemeClr val="tx1"/>
                </a:solidFill>
              </a:rPr>
              <a:t> </a:t>
            </a:r>
          </a:p>
          <a:p>
            <a:pPr algn="ctr">
              <a:defRPr/>
            </a:pPr>
            <a:r>
              <a:rPr sz="1200">
                <a:solidFill>
                  <a:schemeClr val="tx1"/>
                </a:solidFill>
              </a:rPr>
              <a:t>...</a:t>
            </a:r>
            <a:endParaRPr sz="1200" baseline="-25000">
              <a:solidFill>
                <a:schemeClr val="tx1"/>
              </a:solidFill>
            </a:endParaRPr>
          </a:p>
        </p:txBody>
      </p:sp>
      <p:sp>
        <p:nvSpPr>
          <p:cNvPr id="655894451" name="Rechteck 655894450"/>
          <p:cNvSpPr/>
          <p:nvPr/>
        </p:nvSpPr>
        <p:spPr bwMode="auto">
          <a:xfrm>
            <a:off x="6969309" y="2879172"/>
            <a:ext cx="144000" cy="144000"/>
          </a:xfrm>
          <a:prstGeom prst="rect">
            <a:avLst/>
          </a:prstGeom>
          <a:solidFill>
            <a:srgbClr val="FFCA2B"/>
          </a:solidFill>
          <a:ln w="12700" cap="flat" cmpd="sng" algn="ctr">
            <a:solidFill>
              <a:srgbClr val="BA8C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2063686367" name="Rechteck 2063686366"/>
          <p:cNvSpPr/>
          <p:nvPr/>
        </p:nvSpPr>
        <p:spPr bwMode="auto">
          <a:xfrm>
            <a:off x="4656139" y="3423383"/>
            <a:ext cx="1726122" cy="495249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sz="1200">
                <a:solidFill>
                  <a:schemeClr val="tx1"/>
                </a:solidFill>
              </a:rPr>
              <a:t>Unqiue documents:</a:t>
            </a:r>
          </a:p>
          <a:p>
            <a:pPr algn="ctr">
              <a:defRPr/>
            </a:pPr>
            <a:r>
              <a:rPr sz="1200" b="1">
                <a:ln w="6349">
                  <a:noFill/>
                  <a:prstDash val="sysDot"/>
                </a:ln>
                <a:solidFill>
                  <a:schemeClr val="accent1"/>
                </a:solidFill>
              </a:rPr>
              <a:t>D</a:t>
            </a:r>
            <a:r>
              <a:rPr sz="1200" b="1" baseline="-25000">
                <a:ln w="6349">
                  <a:noFill/>
                  <a:prstDash val="sysDot"/>
                </a:ln>
                <a:solidFill>
                  <a:schemeClr val="accent1"/>
                </a:solidFill>
              </a:rPr>
              <a:t>1</a:t>
            </a:r>
            <a:r>
              <a:rPr sz="1200">
                <a:solidFill>
                  <a:schemeClr val="tx1"/>
                </a:solidFill>
              </a:rPr>
              <a:t>, </a:t>
            </a:r>
            <a:r>
              <a:rPr lang="de-DE" sz="1200" b="1" i="0" u="none" strike="noStrike" cap="none" spc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D</a:t>
            </a:r>
            <a:r>
              <a:rPr lang="de-DE" sz="1200" b="1" i="0" u="none" strike="noStrike" cap="none" spc="0" baseline="-2500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2</a:t>
            </a:r>
            <a:r>
              <a:rPr lang="de-DE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sz="1200">
                <a:solidFill>
                  <a:schemeClr val="tx1"/>
                </a:solidFill>
              </a:rPr>
              <a:t> </a:t>
            </a:r>
            <a:r>
              <a:rPr lang="de-DE" sz="1200" b="1" i="0" u="none" strike="noStrike" cap="none" spc="0">
                <a:solidFill>
                  <a:srgbClr val="FFCA2B"/>
                </a:solidFill>
                <a:latin typeface="+mn-lt"/>
                <a:ea typeface="+mn-ea"/>
                <a:cs typeface="+mn-cs"/>
              </a:rPr>
              <a:t>D</a:t>
            </a:r>
            <a:r>
              <a:rPr lang="de-DE" sz="1200" b="1" i="0" u="none" strike="noStrike" cap="none" spc="0" baseline="-25000">
                <a:solidFill>
                  <a:srgbClr val="FFCA2B"/>
                </a:solidFill>
                <a:latin typeface="+mn-lt"/>
                <a:ea typeface="+mn-ea"/>
                <a:cs typeface="+mn-cs"/>
              </a:rPr>
              <a:t>3</a:t>
            </a:r>
            <a:r>
              <a:rPr lang="de-DE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endParaRPr sz="1200">
              <a:solidFill>
                <a:schemeClr val="tx1"/>
              </a:solidFill>
            </a:endParaRPr>
          </a:p>
        </p:txBody>
      </p:sp>
      <p:sp>
        <p:nvSpPr>
          <p:cNvPr id="2146350048" name="Rechteck 2146350047"/>
          <p:cNvSpPr/>
          <p:nvPr/>
        </p:nvSpPr>
        <p:spPr bwMode="auto">
          <a:xfrm>
            <a:off x="7992265" y="3910442"/>
            <a:ext cx="432706" cy="667743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sz="1200">
                <a:solidFill>
                  <a:schemeClr val="tx1"/>
                </a:solidFill>
              </a:rPr>
              <a:t>D</a:t>
            </a:r>
            <a:r>
              <a:rPr sz="1200" baseline="-25000">
                <a:solidFill>
                  <a:schemeClr val="tx1"/>
                </a:solidFill>
              </a:rPr>
              <a:t>1</a:t>
            </a:r>
            <a:r>
              <a:rPr sz="1200">
                <a:solidFill>
                  <a:schemeClr val="tx1"/>
                </a:solidFill>
              </a:rPr>
              <a:t>:</a:t>
            </a:r>
          </a:p>
          <a:p>
            <a:pPr algn="ctr"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Open Sans"/>
                <a:ea typeface="Arial"/>
                <a:cs typeface="Arial"/>
              </a:rPr>
              <a:t>D</a:t>
            </a:r>
            <a:r>
              <a:rPr lang="de-DE" sz="1200" b="0" i="0" u="none" strike="noStrike" cap="none" spc="0" baseline="-25000">
                <a:solidFill>
                  <a:schemeClr val="tx1"/>
                </a:solidFill>
                <a:latin typeface="Open Sans"/>
                <a:ea typeface="Arial"/>
                <a:cs typeface="Arial"/>
              </a:rPr>
              <a:t>2</a:t>
            </a:r>
            <a:r>
              <a:rPr lang="de-DE" sz="1200" b="0" i="0" u="none" strike="noStrike" cap="none" spc="0">
                <a:solidFill>
                  <a:schemeClr val="tx1"/>
                </a:solidFill>
                <a:latin typeface="Open Sans"/>
                <a:ea typeface="Arial"/>
                <a:cs typeface="Arial"/>
              </a:rPr>
              <a:t>:</a:t>
            </a:r>
            <a:endParaRPr sz="12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Open Sans"/>
                <a:ea typeface="Arial"/>
                <a:cs typeface="Arial"/>
              </a:rPr>
              <a:t>D</a:t>
            </a:r>
            <a:r>
              <a:rPr lang="de-DE" sz="1200" b="0" i="0" u="none" strike="noStrike" cap="none" spc="0" baseline="-25000">
                <a:solidFill>
                  <a:schemeClr val="tx1"/>
                </a:solidFill>
                <a:latin typeface="Open Sans"/>
                <a:ea typeface="Arial"/>
                <a:cs typeface="Arial"/>
              </a:rPr>
              <a:t>3</a:t>
            </a:r>
            <a:r>
              <a:rPr lang="de-DE" sz="1200" b="0" i="0" u="none" strike="noStrike" cap="none" spc="0">
                <a:solidFill>
                  <a:schemeClr val="tx1"/>
                </a:solidFill>
                <a:latin typeface="Open Sans"/>
                <a:ea typeface="Arial"/>
                <a:cs typeface="Arial"/>
              </a:rPr>
              <a:t>:</a:t>
            </a:r>
            <a:endParaRPr sz="1200">
              <a:solidFill>
                <a:schemeClr val="tx1"/>
              </a:solidFill>
            </a:endParaRPr>
          </a:p>
        </p:txBody>
      </p:sp>
      <p:sp>
        <p:nvSpPr>
          <p:cNvPr id="1996145502" name="Rechteck 1996145501"/>
          <p:cNvSpPr/>
          <p:nvPr/>
        </p:nvSpPr>
        <p:spPr bwMode="auto">
          <a:xfrm>
            <a:off x="8352973" y="3976168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183867674" name="Rechteck 1183867673"/>
          <p:cNvSpPr/>
          <p:nvPr/>
        </p:nvSpPr>
        <p:spPr bwMode="auto">
          <a:xfrm>
            <a:off x="8559018" y="3976168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781252428" name="Rechteck 1781252427"/>
          <p:cNvSpPr/>
          <p:nvPr/>
        </p:nvSpPr>
        <p:spPr bwMode="auto">
          <a:xfrm>
            <a:off x="8352973" y="4172318"/>
            <a:ext cx="144000" cy="1440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7458523" name="Rechteck 17458522"/>
          <p:cNvSpPr/>
          <p:nvPr/>
        </p:nvSpPr>
        <p:spPr bwMode="auto">
          <a:xfrm>
            <a:off x="8559016" y="4172318"/>
            <a:ext cx="144000" cy="1440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98525799" name="Rechteck 98525798"/>
          <p:cNvSpPr/>
          <p:nvPr/>
        </p:nvSpPr>
        <p:spPr bwMode="auto">
          <a:xfrm>
            <a:off x="8352973" y="4380989"/>
            <a:ext cx="144000" cy="144000"/>
          </a:xfrm>
          <a:prstGeom prst="rect">
            <a:avLst/>
          </a:prstGeom>
          <a:solidFill>
            <a:srgbClr val="FFCA2B"/>
          </a:solidFill>
          <a:ln w="12700" cap="flat" cmpd="sng" algn="ctr">
            <a:solidFill>
              <a:srgbClr val="BA8C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209920488" name="Rechteck 1209920487"/>
          <p:cNvSpPr/>
          <p:nvPr/>
        </p:nvSpPr>
        <p:spPr bwMode="auto">
          <a:xfrm>
            <a:off x="8559016" y="4380989"/>
            <a:ext cx="144000" cy="144000"/>
          </a:xfrm>
          <a:prstGeom prst="rect">
            <a:avLst/>
          </a:prstGeom>
          <a:solidFill>
            <a:srgbClr val="FFCA2B"/>
          </a:solidFill>
          <a:ln w="12700" cap="flat" cmpd="sng" algn="ctr">
            <a:solidFill>
              <a:srgbClr val="BA8C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258811528" name="Rechteck 258811527"/>
          <p:cNvSpPr/>
          <p:nvPr/>
        </p:nvSpPr>
        <p:spPr bwMode="auto">
          <a:xfrm>
            <a:off x="8770739" y="3976168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828963893" name="Rechteck 1828963892"/>
          <p:cNvSpPr/>
          <p:nvPr/>
        </p:nvSpPr>
        <p:spPr bwMode="auto">
          <a:xfrm>
            <a:off x="8976782" y="3976168"/>
            <a:ext cx="144000" cy="144000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accent1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53842086" name="Rechteck 53842085"/>
          <p:cNvSpPr/>
          <p:nvPr/>
        </p:nvSpPr>
        <p:spPr bwMode="auto">
          <a:xfrm>
            <a:off x="8769182" y="4172318"/>
            <a:ext cx="144000" cy="1440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297346270" name="Rechteck 297346269"/>
          <p:cNvSpPr/>
          <p:nvPr/>
        </p:nvSpPr>
        <p:spPr bwMode="auto">
          <a:xfrm>
            <a:off x="8975224" y="4172318"/>
            <a:ext cx="144000" cy="1440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551269107" name="Rechteck 551269106"/>
          <p:cNvSpPr/>
          <p:nvPr/>
        </p:nvSpPr>
        <p:spPr bwMode="auto">
          <a:xfrm>
            <a:off x="9201182" y="4172318"/>
            <a:ext cx="144000" cy="1440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878762074" name="Rechteck 1878762073"/>
          <p:cNvSpPr/>
          <p:nvPr/>
        </p:nvSpPr>
        <p:spPr bwMode="auto">
          <a:xfrm>
            <a:off x="9407224" y="4172318"/>
            <a:ext cx="144000" cy="1440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3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653975801" name="Rechteck 1653975800"/>
          <p:cNvSpPr/>
          <p:nvPr/>
        </p:nvSpPr>
        <p:spPr bwMode="auto">
          <a:xfrm>
            <a:off x="2287795" y="4778593"/>
            <a:ext cx="1802856" cy="335715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bg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Sum of MaxSim</a:t>
            </a:r>
            <a:endParaRPr lang="en-US" b="1">
              <a:latin typeface="Open Sans"/>
              <a:cs typeface="Open Sans"/>
            </a:endParaRPr>
          </a:p>
        </p:txBody>
      </p:sp>
      <p:sp>
        <p:nvSpPr>
          <p:cNvPr id="610967650" name="Rechteck 610967649"/>
          <p:cNvSpPr/>
          <p:nvPr/>
        </p:nvSpPr>
        <p:spPr bwMode="auto">
          <a:xfrm>
            <a:off x="4272699" y="4778593"/>
            <a:ext cx="1802855" cy="335713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bg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Sum of MaxSim</a:t>
            </a:r>
            <a:endParaRPr lang="en-US" b="1">
              <a:latin typeface="Open Sans"/>
              <a:cs typeface="Open Sans"/>
            </a:endParaRPr>
          </a:p>
        </p:txBody>
      </p:sp>
      <p:sp>
        <p:nvSpPr>
          <p:cNvPr id="690650966" name="Rechteck 690650965"/>
          <p:cNvSpPr/>
          <p:nvPr/>
        </p:nvSpPr>
        <p:spPr bwMode="auto">
          <a:xfrm>
            <a:off x="6257603" y="4778593"/>
            <a:ext cx="1802855" cy="335713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bg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>
                <a:latin typeface="Open Sans"/>
                <a:ea typeface="Open Sans"/>
                <a:cs typeface="Open Sans"/>
              </a:rPr>
              <a:t>Sum of MaxSim</a:t>
            </a:r>
            <a:endParaRPr lang="en-US" b="1">
              <a:latin typeface="Open Sans"/>
              <a:cs typeface="Open Sans"/>
            </a:endParaRPr>
          </a:p>
        </p:txBody>
      </p:sp>
      <p:cxnSp>
        <p:nvCxnSpPr>
          <p:cNvPr id="2096685882" name="Gerader Verbinder 2096685881"/>
          <p:cNvCxnSpPr>
            <a:cxnSpLocks/>
            <a:endCxn id="1653975801" idx="0"/>
          </p:cNvCxnSpPr>
          <p:nvPr/>
        </p:nvCxnSpPr>
        <p:spPr bwMode="auto">
          <a:xfrm rot="10799989" flipV="1">
            <a:off x="3189223" y="4043795"/>
            <a:ext cx="4821320" cy="734798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sysDot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2436136" name="Gerader Verbinder 1652436135"/>
          <p:cNvCxnSpPr>
            <a:cxnSpLocks/>
            <a:stCxn id="2146350048" idx="1"/>
            <a:endCxn id="610967650" idx="0"/>
          </p:cNvCxnSpPr>
          <p:nvPr/>
        </p:nvCxnSpPr>
        <p:spPr bwMode="auto">
          <a:xfrm rot="10799989" flipV="1">
            <a:off x="5174127" y="4244313"/>
            <a:ext cx="2818137" cy="534279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sysDot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1765909" name="Gerader Verbinder 1891765908"/>
          <p:cNvCxnSpPr>
            <a:cxnSpLocks/>
            <a:endCxn id="690650966" idx="0"/>
          </p:cNvCxnSpPr>
          <p:nvPr/>
        </p:nvCxnSpPr>
        <p:spPr bwMode="auto">
          <a:xfrm rot="10799989" flipV="1">
            <a:off x="7159032" y="4407477"/>
            <a:ext cx="851513" cy="371116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sysDot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0587862" name="Gerader Verbinder 1590587861"/>
          <p:cNvCxnSpPr>
            <a:cxnSpLocks/>
            <a:stCxn id="610967650" idx="2"/>
            <a:endCxn id="1090080800" idx="0"/>
          </p:cNvCxnSpPr>
          <p:nvPr/>
        </p:nvCxnSpPr>
        <p:spPr bwMode="auto">
          <a:xfrm rot="5399977" flipV="1">
            <a:off x="5086610" y="5202916"/>
            <a:ext cx="177216" cy="0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4287577" name="Rechteck 1424287576"/>
          <p:cNvSpPr/>
          <p:nvPr/>
        </p:nvSpPr>
        <p:spPr bwMode="auto">
          <a:xfrm>
            <a:off x="1992792" y="3750241"/>
            <a:ext cx="360000" cy="3600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baseline="-25000">
              <a:latin typeface="Open Sans"/>
              <a:cs typeface="Open Sans"/>
            </a:endParaRPr>
          </a:p>
        </p:txBody>
      </p:sp>
      <p:sp>
        <p:nvSpPr>
          <p:cNvPr id="1485817709" name="Rechteck 1485817708"/>
          <p:cNvSpPr/>
          <p:nvPr/>
        </p:nvSpPr>
        <p:spPr bwMode="auto">
          <a:xfrm>
            <a:off x="2423086" y="3750241"/>
            <a:ext cx="360000" cy="3600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baseline="-25000">
              <a:latin typeface="Open Sans"/>
              <a:cs typeface="Open Sans"/>
            </a:endParaRPr>
          </a:p>
        </p:txBody>
      </p:sp>
      <p:sp>
        <p:nvSpPr>
          <p:cNvPr id="1657852679" name="Rechteck 1657852678"/>
          <p:cNvSpPr/>
          <p:nvPr/>
        </p:nvSpPr>
        <p:spPr bwMode="auto">
          <a:xfrm>
            <a:off x="2866453" y="3750241"/>
            <a:ext cx="360000" cy="3600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baseline="-25000">
              <a:latin typeface="Open Sans"/>
              <a:cs typeface="Open Sans"/>
            </a:endParaRPr>
          </a:p>
        </p:txBody>
      </p:sp>
      <p:cxnSp>
        <p:nvCxnSpPr>
          <p:cNvPr id="8" name="Gerader Verbinder 7"/>
          <p:cNvCxnSpPr>
            <a:cxnSpLocks/>
            <a:stCxn id="1424287577" idx="2"/>
            <a:endCxn id="1653975801" idx="0"/>
          </p:cNvCxnSpPr>
          <p:nvPr/>
        </p:nvCxnSpPr>
        <p:spPr bwMode="auto">
          <a:xfrm rot="5399977" flipV="1">
            <a:off x="2346832" y="3936201"/>
            <a:ext cx="668352" cy="1016431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>
            <a:cxnSpLocks/>
            <a:stCxn id="1424287577" idx="2"/>
            <a:endCxn id="610967650" idx="0"/>
          </p:cNvCxnSpPr>
          <p:nvPr/>
        </p:nvCxnSpPr>
        <p:spPr bwMode="auto">
          <a:xfrm rot="5399977" flipV="1">
            <a:off x="3339284" y="2943750"/>
            <a:ext cx="668352" cy="3001334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>
            <a:cxnSpLocks/>
            <a:stCxn id="1424287577" idx="2"/>
            <a:endCxn id="690650966" idx="0"/>
          </p:cNvCxnSpPr>
          <p:nvPr/>
        </p:nvCxnSpPr>
        <p:spPr bwMode="auto">
          <a:xfrm rot="5399977" flipV="1">
            <a:off x="4331736" y="1951298"/>
            <a:ext cx="668352" cy="4986238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>
            <a:cxnSpLocks/>
            <a:stCxn id="1485817709" idx="2"/>
            <a:endCxn id="1653975801" idx="0"/>
          </p:cNvCxnSpPr>
          <p:nvPr/>
        </p:nvCxnSpPr>
        <p:spPr bwMode="auto">
          <a:xfrm rot="5399977" flipV="1">
            <a:off x="2561978" y="4151348"/>
            <a:ext cx="668352" cy="586137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>
            <a:cxnSpLocks/>
            <a:stCxn id="1485817709" idx="2"/>
            <a:endCxn id="610967650" idx="0"/>
          </p:cNvCxnSpPr>
          <p:nvPr/>
        </p:nvCxnSpPr>
        <p:spPr bwMode="auto">
          <a:xfrm rot="5399977" flipV="1">
            <a:off x="3554430" y="3158896"/>
            <a:ext cx="668352" cy="2571041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>
            <a:cxnSpLocks/>
          </p:cNvCxnSpPr>
          <p:nvPr/>
        </p:nvCxnSpPr>
        <p:spPr bwMode="auto">
          <a:xfrm rot="5399977" flipV="1">
            <a:off x="4768570" y="2388127"/>
            <a:ext cx="668352" cy="4112578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>
            <a:cxnSpLocks/>
            <a:stCxn id="1485817709" idx="2"/>
            <a:endCxn id="690650966" idx="0"/>
          </p:cNvCxnSpPr>
          <p:nvPr/>
        </p:nvCxnSpPr>
        <p:spPr bwMode="auto">
          <a:xfrm rot="5399977" flipV="1">
            <a:off x="4546882" y="2166444"/>
            <a:ext cx="668352" cy="4555945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>
            <a:cxnSpLocks/>
            <a:stCxn id="1657852679" idx="2"/>
            <a:endCxn id="1653975801" idx="0"/>
          </p:cNvCxnSpPr>
          <p:nvPr/>
        </p:nvCxnSpPr>
        <p:spPr bwMode="auto">
          <a:xfrm rot="5399977" flipV="1">
            <a:off x="2783662" y="4373031"/>
            <a:ext cx="668352" cy="142770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>
            <a:cxnSpLocks/>
            <a:stCxn id="1657852679" idx="2"/>
            <a:endCxn id="610967650" idx="0"/>
          </p:cNvCxnSpPr>
          <p:nvPr/>
        </p:nvCxnSpPr>
        <p:spPr bwMode="auto">
          <a:xfrm rot="5399977" flipV="1">
            <a:off x="3776114" y="3380580"/>
            <a:ext cx="668352" cy="2127674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0080800" name="Rechteck 1090080799"/>
          <p:cNvSpPr/>
          <p:nvPr/>
        </p:nvSpPr>
        <p:spPr bwMode="auto">
          <a:xfrm>
            <a:off x="4820587" y="5291525"/>
            <a:ext cx="711443" cy="796707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61849" indent="-261849" algn="ctr">
              <a:buAutoNum type="arabicPeriod"/>
              <a:defRPr/>
            </a:pPr>
            <a:r>
              <a:rPr sz="1200">
                <a:solidFill>
                  <a:schemeClr val="tx1"/>
                </a:solidFill>
              </a:rPr>
              <a:t>D</a:t>
            </a:r>
            <a:r>
              <a:rPr sz="1200" baseline="-25000">
                <a:solidFill>
                  <a:schemeClr val="tx1"/>
                </a:solidFill>
              </a:rPr>
              <a:t>3</a:t>
            </a:r>
          </a:p>
          <a:p>
            <a:pPr marL="261849" indent="-261849" algn="ctr">
              <a:buAutoNum type="arabicPeriod"/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Open Sans"/>
                <a:ea typeface="Arial"/>
                <a:cs typeface="Arial"/>
              </a:rPr>
              <a:t>D</a:t>
            </a:r>
            <a:r>
              <a:rPr sz="1200" baseline="-25000">
                <a:solidFill>
                  <a:schemeClr val="tx1"/>
                </a:solidFill>
              </a:rPr>
              <a:t>1</a:t>
            </a:r>
          </a:p>
          <a:p>
            <a:pPr marL="261849" indent="-261849" algn="ctr">
              <a:buAutoNum type="arabicPeriod"/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Open Sans"/>
                <a:ea typeface="Arial"/>
                <a:cs typeface="Arial"/>
              </a:rPr>
              <a:t>D</a:t>
            </a:r>
            <a:r>
              <a:rPr sz="1200" baseline="-25000">
                <a:solidFill>
                  <a:schemeClr val="tx1"/>
                </a:solidFill>
              </a:rPr>
              <a:t>2</a:t>
            </a:r>
          </a:p>
          <a:p>
            <a:pPr algn="ctr">
              <a:defRPr/>
            </a:pPr>
            <a:r>
              <a:rPr sz="1200" baseline="-25000">
                <a:solidFill>
                  <a:schemeClr val="tx1"/>
                </a:solidFill>
              </a:rPr>
              <a:t>...</a:t>
            </a:r>
          </a:p>
        </p:txBody>
      </p:sp>
      <p:cxnSp>
        <p:nvCxnSpPr>
          <p:cNvPr id="704518505" name="Gerader Verbinder 704518504"/>
          <p:cNvCxnSpPr>
            <a:cxnSpLocks/>
            <a:stCxn id="1653975801" idx="2"/>
            <a:endCxn id="1090080800" idx="0"/>
          </p:cNvCxnSpPr>
          <p:nvPr/>
        </p:nvCxnSpPr>
        <p:spPr bwMode="auto">
          <a:xfrm rot="5399977" flipV="1">
            <a:off x="4094159" y="4209374"/>
            <a:ext cx="177215" cy="1987085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5101706" name="Gerader Verbinder 1735101705"/>
          <p:cNvCxnSpPr>
            <a:cxnSpLocks/>
            <a:stCxn id="690650966" idx="2"/>
            <a:endCxn id="1090080800" idx="0"/>
          </p:cNvCxnSpPr>
          <p:nvPr/>
        </p:nvCxnSpPr>
        <p:spPr bwMode="auto">
          <a:xfrm rot="5399977">
            <a:off x="6079062" y="4211555"/>
            <a:ext cx="177216" cy="1982721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2091058" name="Textfeld 642091057"/>
          <p:cNvSpPr txBox="1"/>
          <p:nvPr/>
        </p:nvSpPr>
        <p:spPr bwMode="auto">
          <a:xfrm>
            <a:off x="5402214" y="5369658"/>
            <a:ext cx="1781989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sz="1200" i="1"/>
              <a:t>top-k passages</a:t>
            </a:r>
          </a:p>
          <a:p>
            <a:pPr algn="ctr">
              <a:defRPr/>
            </a:pPr>
            <a:r>
              <a:rPr sz="1200" i="1"/>
              <a:t>end-to-end retrieved</a:t>
            </a:r>
          </a:p>
          <a:p>
            <a:pPr algn="ctr">
              <a:defRPr/>
            </a:pPr>
            <a:r>
              <a:rPr sz="1200" i="1"/>
              <a:t> by ColBERT</a:t>
            </a:r>
          </a:p>
        </p:txBody>
      </p:sp>
      <p:cxnSp>
        <p:nvCxnSpPr>
          <p:cNvPr id="17" name="Verbinder: gewinkelt 16"/>
          <p:cNvCxnSpPr>
            <a:cxnSpLocks/>
            <a:stCxn id="2063686367" idx="3"/>
            <a:endCxn id="2146350048" idx="0"/>
          </p:cNvCxnSpPr>
          <p:nvPr/>
        </p:nvCxnSpPr>
        <p:spPr bwMode="auto">
          <a:xfrm>
            <a:off x="6382262" y="3671008"/>
            <a:ext cx="1826356" cy="239433"/>
          </a:xfrm>
          <a:prstGeom prst="bentConnector2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/>
          <p:cNvCxnSpPr>
            <a:cxnSpLocks/>
            <a:stCxn id="1596445268" idx="2"/>
            <a:endCxn id="2146350048" idx="0"/>
          </p:cNvCxnSpPr>
          <p:nvPr/>
        </p:nvCxnSpPr>
        <p:spPr bwMode="auto">
          <a:xfrm rot="5399977">
            <a:off x="7503872" y="2666469"/>
            <a:ext cx="1948718" cy="539225"/>
          </a:xfrm>
          <a:prstGeom prst="bentConnector3">
            <a:avLst>
              <a:gd name="adj1" fmla="val 50000"/>
            </a:avLst>
          </a:prstGeom>
          <a:ln w="12699" cap="flat" cmpd="sng" algn="ctr">
            <a:solidFill>
              <a:srgbClr val="00305E"/>
            </a:solidFill>
            <a:prstDash val="sysDot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>
            <a:cxnSpLocks/>
            <a:stCxn id="834437409" idx="2"/>
            <a:endCxn id="2063686367" idx="0"/>
          </p:cNvCxnSpPr>
          <p:nvPr/>
        </p:nvCxnSpPr>
        <p:spPr bwMode="auto">
          <a:xfrm rot="5399977" flipV="1">
            <a:off x="4749552" y="2653734"/>
            <a:ext cx="171125" cy="1368171"/>
          </a:xfrm>
          <a:prstGeom prst="line">
            <a:avLst/>
          </a:prstGeom>
          <a:ln w="12700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cxnSpLocks/>
            <a:stCxn id="374956226" idx="2"/>
            <a:endCxn id="2063686367" idx="0"/>
          </p:cNvCxnSpPr>
          <p:nvPr/>
        </p:nvCxnSpPr>
        <p:spPr bwMode="auto">
          <a:xfrm rot="5399977">
            <a:off x="5440052" y="3337820"/>
            <a:ext cx="171126" cy="0"/>
          </a:xfrm>
          <a:prstGeom prst="line">
            <a:avLst/>
          </a:prstGeom>
          <a:ln w="12700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cxnSpLocks/>
            <a:stCxn id="650319650" idx="2"/>
            <a:endCxn id="2063686367" idx="0"/>
          </p:cNvCxnSpPr>
          <p:nvPr/>
        </p:nvCxnSpPr>
        <p:spPr bwMode="auto">
          <a:xfrm rot="5399977">
            <a:off x="6123264" y="2648193"/>
            <a:ext cx="171126" cy="1379253"/>
          </a:xfrm>
          <a:prstGeom prst="line">
            <a:avLst/>
          </a:prstGeom>
          <a:ln w="12700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>
            <a:cxnSpLocks/>
            <a:stCxn id="2004402414" idx="2"/>
            <a:endCxn id="834437409" idx="0"/>
          </p:cNvCxnSpPr>
          <p:nvPr/>
        </p:nvCxnSpPr>
        <p:spPr bwMode="auto">
          <a:xfrm rot="5399977" flipV="1">
            <a:off x="4086565" y="2343764"/>
            <a:ext cx="116094" cy="0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cxnSpLocks/>
            <a:stCxn id="929445557" idx="2"/>
            <a:endCxn id="374956226" idx="0"/>
          </p:cNvCxnSpPr>
          <p:nvPr/>
        </p:nvCxnSpPr>
        <p:spPr bwMode="auto">
          <a:xfrm rot="5399977" flipV="1">
            <a:off x="5473983" y="2343763"/>
            <a:ext cx="116093" cy="0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cxnSpLocks/>
            <a:stCxn id="578253516" idx="2"/>
            <a:endCxn id="650319650" idx="0"/>
          </p:cNvCxnSpPr>
          <p:nvPr/>
        </p:nvCxnSpPr>
        <p:spPr bwMode="auto">
          <a:xfrm rot="5399977" flipV="1">
            <a:off x="6840407" y="2343763"/>
            <a:ext cx="116093" cy="0"/>
          </a:xfrm>
          <a:prstGeom prst="line">
            <a:avLst/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2250650" name="Geschweifte Klammer links 862250649"/>
          <p:cNvSpPr/>
          <p:nvPr/>
        </p:nvSpPr>
        <p:spPr bwMode="auto">
          <a:xfrm rot="5399977">
            <a:off x="2495584" y="2956123"/>
            <a:ext cx="228076" cy="1233659"/>
          </a:xfrm>
          <a:prstGeom prst="leftBrace">
            <a:avLst>
              <a:gd name="adj1" fmla="val 8333"/>
              <a:gd name="adj2" fmla="val 50000"/>
            </a:avLst>
          </a:prstGeom>
          <a:ln w="19049" cap="flat" cmpd="sng" algn="ctr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cxnSp>
        <p:nvCxnSpPr>
          <p:cNvPr id="25" name="Verbinder: gewinkelt 24"/>
          <p:cNvCxnSpPr>
            <a:cxnSpLocks/>
          </p:cNvCxnSpPr>
          <p:nvPr/>
        </p:nvCxnSpPr>
        <p:spPr bwMode="auto">
          <a:xfrm rot="5400000">
            <a:off x="2585602" y="1401081"/>
            <a:ext cx="1868660" cy="1833692"/>
          </a:xfrm>
          <a:prstGeom prst="bentConnector3">
            <a:avLst>
              <a:gd name="adj1" fmla="val 382"/>
            </a:avLst>
          </a:prstGeom>
          <a:ln w="126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240045" name="Geschweifte Klammer links 80240044"/>
          <p:cNvSpPr/>
          <p:nvPr/>
        </p:nvSpPr>
        <p:spPr bwMode="auto">
          <a:xfrm>
            <a:off x="4546908" y="1194007"/>
            <a:ext cx="129886" cy="360002"/>
          </a:xfrm>
          <a:prstGeom prst="leftBrace">
            <a:avLst>
              <a:gd name="adj1" fmla="val 8333"/>
              <a:gd name="adj2" fmla="val 50000"/>
            </a:avLst>
          </a:prstGeom>
          <a:ln w="19049" cap="flat" cmpd="sng" algn="ctr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3575486" name="Textfeld 913575485"/>
              <p:cNvSpPr txBox="1"/>
              <p:nvPr/>
            </p:nvSpPr>
            <p:spPr bwMode="auto">
              <a:xfrm>
                <a:off x="10443749" y="1853045"/>
                <a:ext cx="933684" cy="558230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ar-AE" sz="1600" b="1" i="1" smtClean="0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accPr>
                        <m:e>
                          <m:r>
                            <a:rPr lang="ar-AE" sz="1600">
                              <a:latin typeface="Cambria Math"/>
                              <a:ea typeface="Cambria Math"/>
                              <a:cs typeface="Cambria Math"/>
                            </a:rPr>
                            <m:t>𝒌</m:t>
                          </m:r>
                        </m:e>
                      </m:acc>
                      <m:r>
                        <a:rPr lang="ar-AE">
                          <a:latin typeface="Cambria Math"/>
                          <a:ea typeface="Cambria Math"/>
                          <a:cs typeface="Cambria Math"/>
                        </a:rPr>
                        <m:t>= </m:t>
                      </m:r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/>
                              <a:ea typeface="Cambria Math"/>
                              <a:cs typeface="Cambria Math"/>
                            </a:rPr>
                            <m:t>𝑘</m:t>
                          </m:r>
                        </m:num>
                        <m:den>
                          <m:r>
                            <a:rPr lang="ar-AE" b="0" i="0" smtClean="0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dirty="0">
                  <a:latin typeface="Cambria Math"/>
                  <a:ea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913575486" name="Textfeld 9135754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43749" y="1853045"/>
                <a:ext cx="933684" cy="5582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006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12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467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82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56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145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36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1029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445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93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928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000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549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19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11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008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490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508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55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496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392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51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440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57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71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63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43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08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44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44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923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956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71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253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28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75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319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9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686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50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14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86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25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8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2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9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81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963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4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46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26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76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40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50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287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817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852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685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97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436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96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76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65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58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080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8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10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9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006516" grpId="0" animBg="1"/>
      <p:bldP spid="223612679" grpId="0" animBg="1"/>
      <p:bldP spid="1602467794" grpId="0" animBg="1"/>
      <p:bldP spid="2066827594" grpId="0" animBg="1"/>
      <p:bldP spid="1596445268" grpId="0" animBg="1"/>
      <p:bldP spid="2134931305" grpId="0" animBg="1"/>
      <p:bldP spid="695928329" grpId="0" animBg="1"/>
      <p:bldP spid="1848000449" grpId="0" animBg="1"/>
      <p:bldP spid="869549280" grpId="0" animBg="1"/>
      <p:bldP spid="1651193143" grpId="0" animBg="1"/>
      <p:bldP spid="757114637" grpId="0" animBg="1"/>
      <p:bldP spid="1653008339" grpId="0" animBg="1"/>
      <p:bldP spid="1599490396" grpId="0" animBg="1"/>
      <p:bldP spid="1619508251" grpId="0" animBg="1"/>
      <p:bldP spid="1616554297" grpId="0" animBg="1"/>
      <p:bldP spid="754496657" grpId="0" animBg="1"/>
      <p:bldP spid="2033928557" grpId="0" animBg="1"/>
      <p:bldP spid="994513994" grpId="0"/>
      <p:bldP spid="929445557" grpId="0" animBg="1"/>
      <p:bldP spid="2004402414" grpId="0" animBg="1"/>
      <p:bldP spid="578253516" grpId="0" animBg="1"/>
      <p:bldP spid="1334712070" grpId="0" animBg="1"/>
      <p:bldP spid="1336636197" grpId="0" animBg="1"/>
      <p:bldP spid="834437409" grpId="0" animBg="1"/>
      <p:bldP spid="1571087762" grpId="0" animBg="1"/>
      <p:bldP spid="301447662" grpId="0" animBg="1"/>
      <p:bldP spid="1489923533" grpId="0" animBg="1"/>
      <p:bldP spid="374956226" grpId="0" animBg="1"/>
      <p:bldP spid="1502714999" grpId="0" animBg="1"/>
      <p:bldP spid="1181288680" grpId="0" animBg="1"/>
      <p:bldP spid="339752483" grpId="0" animBg="1"/>
      <p:bldP spid="650319650" grpId="0" animBg="1"/>
      <p:bldP spid="655894451" grpId="0" animBg="1"/>
      <p:bldP spid="2063686367" grpId="0" animBg="1"/>
      <p:bldP spid="2146350048" grpId="0" animBg="1"/>
      <p:bldP spid="1996145502" grpId="0" animBg="1"/>
      <p:bldP spid="1183867674" grpId="0" animBg="1"/>
      <p:bldP spid="1781252428" grpId="0" animBg="1"/>
      <p:bldP spid="17458523" grpId="0" animBg="1"/>
      <p:bldP spid="98525799" grpId="0" animBg="1"/>
      <p:bldP spid="1209920488" grpId="0" animBg="1"/>
      <p:bldP spid="258811528" grpId="0" animBg="1"/>
      <p:bldP spid="1828963893" grpId="0" animBg="1"/>
      <p:bldP spid="53842086" grpId="0" animBg="1"/>
      <p:bldP spid="297346270" grpId="0" animBg="1"/>
      <p:bldP spid="551269107" grpId="0" animBg="1"/>
      <p:bldP spid="1878762074" grpId="0" animBg="1"/>
      <p:bldP spid="1653975801" grpId="0" animBg="1"/>
      <p:bldP spid="610967650" grpId="0" animBg="1"/>
      <p:bldP spid="690650966" grpId="0" animBg="1"/>
      <p:bldP spid="1424287577" grpId="0" animBg="1"/>
      <p:bldP spid="1485817709" grpId="0" animBg="1"/>
      <p:bldP spid="1657852679" grpId="0" animBg="1"/>
      <p:bldP spid="1090080800" grpId="0" animBg="1"/>
      <p:bldP spid="642091058" grpId="0"/>
      <p:bldP spid="91357548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8862390" name="Titel 3"/>
          <p:cNvSpPr>
            <a:spLocks noGrp="1"/>
          </p:cNvSpPr>
          <p:nvPr>
            <p:ph type="title"/>
          </p:nvPr>
        </p:nvSpPr>
        <p:spPr bwMode="auto">
          <a:xfrm>
            <a:off x="874710" y="346074"/>
            <a:ext cx="10580686" cy="684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2600" dirty="0">
                <a:latin typeface="+mj-lt"/>
                <a:cs typeface="Open Sans"/>
              </a:rPr>
              <a:t>Overall Plan</a:t>
            </a:r>
            <a:endParaRPr sz="2600" dirty="0">
              <a:latin typeface="+mj-lt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3ED37B-55F3-718F-9EB1-8F2D4A4C2383}"/>
              </a:ext>
            </a:extLst>
          </p:cNvPr>
          <p:cNvSpPr/>
          <p:nvPr/>
        </p:nvSpPr>
        <p:spPr>
          <a:xfrm>
            <a:off x="2462897" y="1284941"/>
            <a:ext cx="6896791" cy="49007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 Extract Wikis + Dataset Generation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6F3D28B-2FB6-EBE5-3C9D-0CCA67450E4E}"/>
              </a:ext>
            </a:extLst>
          </p:cNvPr>
          <p:cNvSpPr/>
          <p:nvPr/>
        </p:nvSpPr>
        <p:spPr bwMode="auto">
          <a:xfrm>
            <a:off x="2466153" y="2162971"/>
            <a:ext cx="6893535" cy="496047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2. Implementation </a:t>
            </a:r>
            <a:r>
              <a:rPr lang="de-DE" dirty="0" err="1"/>
              <a:t>of</a:t>
            </a:r>
            <a:r>
              <a:rPr lang="de-DE" dirty="0"/>
              <a:t> Retrieval Methods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91D997C-96E4-CA37-A8AA-3FD6A824A3FE}"/>
              </a:ext>
            </a:extLst>
          </p:cNvPr>
          <p:cNvSpPr/>
          <p:nvPr/>
        </p:nvSpPr>
        <p:spPr bwMode="auto">
          <a:xfrm>
            <a:off x="2466153" y="3046977"/>
            <a:ext cx="6893535" cy="496047"/>
          </a:xfrm>
          <a:prstGeom prst="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3. Training &amp; Evaluation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Retrieval Methods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57417FC-DCF7-D0D8-6D77-4590E8DE3A8B}"/>
              </a:ext>
            </a:extLst>
          </p:cNvPr>
          <p:cNvSpPr/>
          <p:nvPr/>
        </p:nvSpPr>
        <p:spPr bwMode="auto">
          <a:xfrm>
            <a:off x="2466153" y="3930983"/>
            <a:ext cx="6893535" cy="496047"/>
          </a:xfrm>
          <a:prstGeom prst="rect">
            <a:avLst/>
          </a:prstGeom>
          <a:solidFill>
            <a:schemeClr val="accent5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4. Model Understanding and </a:t>
            </a:r>
            <a:r>
              <a:rPr lang="de-DE" dirty="0" err="1"/>
              <a:t>Interpretability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2B8E287-4FD9-5C2F-3878-0C977A281EB7}"/>
              </a:ext>
            </a:extLst>
          </p:cNvPr>
          <p:cNvSpPr/>
          <p:nvPr/>
        </p:nvSpPr>
        <p:spPr bwMode="auto">
          <a:xfrm>
            <a:off x="2466153" y="4814989"/>
            <a:ext cx="6893535" cy="49604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5. Demo System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3B00685-F7C0-886C-0B28-50A137EF97C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5911293" y="1775012"/>
            <a:ext cx="1628" cy="387959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CBF6DBF-3BCD-3C0F-D393-7CE1835B0B6C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5912921" y="2659018"/>
            <a:ext cx="0" cy="387959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FA570BE-22E1-E34E-3150-D7472EEDDCE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>
            <a:off x="5912921" y="4427030"/>
            <a:ext cx="0" cy="387959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84FAEAE-9A56-BB3F-326B-6ECB49EC1CA6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 bwMode="auto">
          <a:xfrm>
            <a:off x="5912921" y="3543024"/>
            <a:ext cx="0" cy="387959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363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BA05E7-7B00-75B4-430A-B97EC674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8590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74DD0D4-37A1-50A5-D87D-42F07B743A97}"/>
              </a:ext>
            </a:extLst>
          </p:cNvPr>
          <p:cNvGraphicFramePr>
            <a:graphicFrameLocks noGrp="1"/>
          </p:cNvGraphicFramePr>
          <p:nvPr/>
        </p:nvGraphicFramePr>
        <p:xfrm>
          <a:off x="1311031" y="1573949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42250954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599784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436781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3154641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44675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891253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5347960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5651901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740490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06176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QID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PID+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PID-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PID-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PID-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PID-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PID-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PID-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PID-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PID-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37038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99558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4243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8793531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67D17F1-9328-562C-5618-397B3634A94D}"/>
              </a:ext>
            </a:extLst>
          </p:cNvPr>
          <p:cNvGraphicFramePr>
            <a:graphicFrameLocks noGrp="1"/>
          </p:cNvGraphicFramePr>
          <p:nvPr/>
        </p:nvGraphicFramePr>
        <p:xfrm>
          <a:off x="9439031" y="1573949"/>
          <a:ext cx="8128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4116264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PID-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2925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59283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49697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5499723"/>
                  </a:ext>
                </a:extLst>
              </a:tr>
            </a:tbl>
          </a:graphicData>
        </a:graphic>
      </p:graphicFrame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1360538D-81C3-C273-3695-AADCA5C3659A}"/>
              </a:ext>
            </a:extLst>
          </p:cNvPr>
          <p:cNvGraphicFramePr>
            <a:graphicFrameLocks noGrp="1"/>
          </p:cNvGraphicFramePr>
          <p:nvPr/>
        </p:nvGraphicFramePr>
        <p:xfrm>
          <a:off x="1311031" y="3941368"/>
          <a:ext cx="8940798" cy="1690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266">
                  <a:extLst>
                    <a:ext uri="{9D8B030D-6E8A-4147-A177-3AD203B41FA5}">
                      <a16:colId xmlns:a16="http://schemas.microsoft.com/office/drawing/2014/main" val="1478000021"/>
                    </a:ext>
                  </a:extLst>
                </a:gridCol>
                <a:gridCol w="2980266">
                  <a:extLst>
                    <a:ext uri="{9D8B030D-6E8A-4147-A177-3AD203B41FA5}">
                      <a16:colId xmlns:a16="http://schemas.microsoft.com/office/drawing/2014/main" val="2708136975"/>
                    </a:ext>
                  </a:extLst>
                </a:gridCol>
                <a:gridCol w="2980266">
                  <a:extLst>
                    <a:ext uri="{9D8B030D-6E8A-4147-A177-3AD203B41FA5}">
                      <a16:colId xmlns:a16="http://schemas.microsoft.com/office/drawing/2014/main" val="2197781561"/>
                    </a:ext>
                  </a:extLst>
                </a:gridCol>
              </a:tblGrid>
              <a:tr h="5635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QID+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QID-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PID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51504413"/>
                  </a:ext>
                </a:extLst>
              </a:tr>
              <a:tr h="5635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535060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535061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225618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82504367"/>
                  </a:ext>
                </a:extLst>
              </a:tr>
              <a:tr h="5635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535062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535063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225618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527311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BF152FA-24A8-8AB9-1CF2-85959B2C3309}"/>
                  </a:ext>
                </a:extLst>
              </p:cNvPr>
              <p:cNvSpPr txBox="1"/>
              <p:nvPr/>
            </p:nvSpPr>
            <p:spPr>
              <a:xfrm>
                <a:off x="823302" y="3252316"/>
                <a:ext cx="8847016" cy="10839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buFont typeface="Arial"/>
                  <a:buChar char="•"/>
                  <a:defRPr/>
                </a:pPr>
                <a:r>
                  <a:rPr lang="en-US" altLang="zh-CN" dirty="0"/>
                  <a:t> QQP: Harry_Potter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altLang="zh-CN" dirty="0"/>
              </a:p>
              <a:p>
                <a:pPr lvl="1">
                  <a:defRPr/>
                </a:pPr>
                <a:r>
                  <a:rPr lang="en-US" altLang="zh-CN" dirty="0"/>
                  <a:t>A </a:t>
                </a:r>
                <a:r>
                  <a:rPr lang="en-US" altLang="zh-CN" sz="1600" dirty="0"/>
                  <a:t>single document d may correspond to multiple different relevant queries q+</a:t>
                </a:r>
              </a:p>
              <a:p>
                <a:pPr lvl="1">
                  <a:buFont typeface="Arial"/>
                  <a:buChar char="•"/>
                  <a:defRPr/>
                </a:pPr>
                <a:endParaRPr lang="en-US" altLang="zh-CN" sz="1600" dirty="0"/>
              </a:p>
              <a:p>
                <a:pPr lvl="1">
                  <a:defRPr/>
                </a:pPr>
                <a:endParaRPr lang="en-US" altLang="zh-CN" sz="16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BF152FA-24A8-8AB9-1CF2-85959B2C3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02" y="3252316"/>
                <a:ext cx="8847016" cy="1083951"/>
              </a:xfrm>
              <a:prstGeom prst="rect">
                <a:avLst/>
              </a:prstGeom>
              <a:blipFill>
                <a:blip r:embed="rId2"/>
                <a:stretch>
                  <a:fillRect t="-5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1ABFE3A-89CA-E6A6-75BE-A17FF383E550}"/>
                  </a:ext>
                </a:extLst>
              </p:cNvPr>
              <p:cNvSpPr txBox="1"/>
              <p:nvPr/>
            </p:nvSpPr>
            <p:spPr>
              <a:xfrm>
                <a:off x="823304" y="842338"/>
                <a:ext cx="10010041" cy="6038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buFont typeface="Arial"/>
                  <a:buChar char="•"/>
                  <a:defRPr/>
                </a:pPr>
                <a:r>
                  <a:rPr lang="en-US" altLang="zh-CN" dirty="0"/>
                  <a:t> QPP: MS MARCO v2.1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altLang="zh-CN" dirty="0"/>
                  <a:t>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,9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  <a:p>
                <a:pPr lvl="1">
                  <a:defRPr/>
                </a:pPr>
                <a:r>
                  <a:rPr lang="en-US" altLang="zh-CN" dirty="0"/>
                  <a:t>A single query q may correspond to multiple different relevant documents d+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1ABFE3A-89CA-E6A6-75BE-A17FF383E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04" y="842338"/>
                <a:ext cx="10010041" cy="603820"/>
              </a:xfrm>
              <a:prstGeom prst="rect">
                <a:avLst/>
              </a:prstGeom>
              <a:blipFill>
                <a:blip r:embed="rId3"/>
                <a:stretch>
                  <a:fillRect t="-2020" b="-1212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E1C63050-D931-DCD3-B97C-5439ADA9E945}"/>
              </a:ext>
            </a:extLst>
          </p:cNvPr>
          <p:cNvSpPr txBox="1"/>
          <p:nvPr/>
        </p:nvSpPr>
        <p:spPr>
          <a:xfrm>
            <a:off x="1217248" y="309396"/>
            <a:ext cx="6098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2 type of datasets:</a:t>
            </a:r>
          </a:p>
        </p:txBody>
      </p:sp>
    </p:spTree>
    <p:extLst>
      <p:ext uri="{BB962C8B-B14F-4D97-AF65-F5344CB8AC3E}">
        <p14:creationId xmlns:p14="http://schemas.microsoft.com/office/powerpoint/2010/main" val="967453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5BE4A0-470F-F4C8-1D9C-B52DD0E95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Metrics</a:t>
            </a:r>
            <a:endParaRPr lang="de-DE" dirty="0"/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9420BDA3-EF68-E0B9-B79D-1EFFD7D06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2454" y="3453989"/>
            <a:ext cx="4609645" cy="1411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5">
                <a:extLst>
                  <a:ext uri="{FF2B5EF4-FFF2-40B4-BE49-F238E27FC236}">
                    <a16:creationId xmlns:a16="http://schemas.microsoft.com/office/drawing/2014/main" id="{669510F1-35DD-0B6D-3481-0FC92B729246}"/>
                  </a:ext>
                </a:extLst>
              </p:cNvPr>
              <p:cNvSpPr txBox="1"/>
              <p:nvPr/>
            </p:nvSpPr>
            <p:spPr bwMode="auto">
              <a:xfrm>
                <a:off x="874711" y="1573978"/>
                <a:ext cx="8901678" cy="1467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96554" lvl="4" indent="0">
                  <a:buNone/>
                  <a:defRPr/>
                </a:pPr>
                <a:r>
                  <a:rPr lang="en-US" altLang="zh-CN" sz="2000" b="1" i="1" dirty="0"/>
                  <a:t>Recall@k</a:t>
                </a:r>
                <a:r>
                  <a:rPr lang="en-US" altLang="zh-CN" sz="2000" b="1" dirty="0"/>
                  <a:t>  </a:t>
                </a:r>
                <a:r>
                  <a:rPr lang="en-US" altLang="zh-CN" sz="2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@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@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@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de-DE" altLang="zh-CN" sz="2800" dirty="0"/>
                  <a:t>     		</a:t>
                </a:r>
                <a:r>
                  <a:rPr lang="en-US" altLang="zh-CN" sz="2000" b="1" i="1" dirty="0" err="1"/>
                  <a:t>MRR@k</a:t>
                </a:r>
                <a:r>
                  <a:rPr lang="en-US" altLang="zh-CN" sz="2000" b="1" dirty="0"/>
                  <a:t>  </a:t>
                </a:r>
                <a:r>
                  <a:rPr lang="en-US" altLang="zh-CN" sz="2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</m:sup>
                      <m:e>
                        <m:d>
                          <m:dPr>
                            <m:begChr m:val="{"/>
                            <m:endChr m:val="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𝑟𝑎𝑛𝑘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de-DE" altLang="zh-CN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de-DE" altLang="zh-CN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altLang="zh-CN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e>
                    </m:nary>
                  </m:oMath>
                </a14:m>
                <a:endParaRPr lang="de-DE" altLang="zh-CN" sz="2800" dirty="0"/>
              </a:p>
            </p:txBody>
          </p:sp>
        </mc:Choice>
        <mc:Fallback xmlns="">
          <p:sp>
            <p:nvSpPr>
              <p:cNvPr id="5" name="文本框 5">
                <a:extLst>
                  <a:ext uri="{FF2B5EF4-FFF2-40B4-BE49-F238E27FC236}">
                    <a16:creationId xmlns:a16="http://schemas.microsoft.com/office/drawing/2014/main" id="{669510F1-35DD-0B6D-3481-0FC92B729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4711" y="1573978"/>
                <a:ext cx="8901678" cy="1467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7">
            <a:extLst>
              <a:ext uri="{FF2B5EF4-FFF2-40B4-BE49-F238E27FC236}">
                <a16:creationId xmlns:a16="http://schemas.microsoft.com/office/drawing/2014/main" id="{16E715D9-9D57-D5C3-75C8-AACF49D6D509}"/>
              </a:ext>
            </a:extLst>
          </p:cNvPr>
          <p:cNvSpPr txBox="1"/>
          <p:nvPr/>
        </p:nvSpPr>
        <p:spPr bwMode="auto">
          <a:xfrm>
            <a:off x="6214560" y="3554450"/>
            <a:ext cx="4733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6554" lvl="4" indent="0">
              <a:buNone/>
              <a:defRPr/>
            </a:pPr>
            <a:r>
              <a:rPr lang="en-US" altLang="zh-CN" sz="2000" i="1" dirty="0"/>
              <a:t>MRR：Mean Reciprocal 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7">
                <a:extLst>
                  <a:ext uri="{FF2B5EF4-FFF2-40B4-BE49-F238E27FC236}">
                    <a16:creationId xmlns:a16="http://schemas.microsoft.com/office/drawing/2014/main" id="{49AFEBA9-F844-312A-C189-D1DB2AAEB6C5}"/>
                  </a:ext>
                </a:extLst>
              </p:cNvPr>
              <p:cNvSpPr txBox="1"/>
              <p:nvPr/>
            </p:nvSpPr>
            <p:spPr bwMode="auto">
              <a:xfrm>
                <a:off x="9087862" y="1800129"/>
                <a:ext cx="210718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96554" lvl="4" indent="0">
                  <a:buNone/>
                  <a:defRPr/>
                </a:pPr>
                <a:r>
                  <a:rPr lang="en-US" altLang="zh-CN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zh-CN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𝑟𝑎𝑛𝑘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b="0" i="1" dirty="0">
                    <a:solidFill>
                      <a:schemeClr val="tx2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≤ k ,</a:t>
                </a:r>
              </a:p>
              <a:p>
                <a:pPr marL="396554" lvl="4" indent="0">
                  <a:buNone/>
                  <a:defRPr/>
                </a:pPr>
                <a:endParaRPr lang="de-DE" sz="2000" i="1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96554" lvl="4" indent="0">
                  <a:buNone/>
                  <a:defRPr/>
                </a:pPr>
                <a:r>
                  <a:rPr lang="de-DE" sz="2000" b="0" i="1" dirty="0" err="1">
                    <a:solidFill>
                      <a:schemeClr val="tx2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otherwise</a:t>
                </a:r>
                <a:r>
                  <a:rPr lang="de-DE" sz="2000" b="0" i="1" dirty="0">
                    <a:solidFill>
                      <a:schemeClr val="tx2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altLang="zh-CN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本框 7">
                <a:extLst>
                  <a:ext uri="{FF2B5EF4-FFF2-40B4-BE49-F238E27FC236}">
                    <a16:creationId xmlns:a16="http://schemas.microsoft.com/office/drawing/2014/main" id="{49AFEBA9-F844-312A-C189-D1DB2AAEB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87862" y="1800129"/>
                <a:ext cx="2107185" cy="1015663"/>
              </a:xfrm>
              <a:prstGeom prst="rect">
                <a:avLst/>
              </a:prstGeom>
              <a:blipFill>
                <a:blip r:embed="rId4"/>
                <a:stretch>
                  <a:fillRect t="-2994" b="-9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442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74DD0D4-37A1-50A5-D87D-42F07B743A97}"/>
              </a:ext>
            </a:extLst>
          </p:cNvPr>
          <p:cNvGraphicFramePr>
            <a:graphicFrameLocks noGrp="1"/>
          </p:cNvGraphicFramePr>
          <p:nvPr/>
        </p:nvGraphicFramePr>
        <p:xfrm>
          <a:off x="1311031" y="1739087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42250954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599784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436781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3154641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44675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891253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5347960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5651901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740490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06176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QID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PID+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PID-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PID-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PID-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PID-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PID-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PID-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PID-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PID-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37038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99558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4243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8793531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67D17F1-9328-562C-5618-397B3634A94D}"/>
              </a:ext>
            </a:extLst>
          </p:cNvPr>
          <p:cNvGraphicFramePr>
            <a:graphicFrameLocks noGrp="1"/>
          </p:cNvGraphicFramePr>
          <p:nvPr/>
        </p:nvGraphicFramePr>
        <p:xfrm>
          <a:off x="9439031" y="1739087"/>
          <a:ext cx="8128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4116264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PID-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2925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59283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49697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5499723"/>
                  </a:ext>
                </a:extLst>
              </a:tr>
            </a:tbl>
          </a:graphicData>
        </a:graphic>
      </p:graphicFrame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1360538D-81C3-C273-3695-AADCA5C3659A}"/>
              </a:ext>
            </a:extLst>
          </p:cNvPr>
          <p:cNvGraphicFramePr>
            <a:graphicFrameLocks noGrp="1"/>
          </p:cNvGraphicFramePr>
          <p:nvPr/>
        </p:nvGraphicFramePr>
        <p:xfrm>
          <a:off x="1311031" y="4215593"/>
          <a:ext cx="8940798" cy="1690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266">
                  <a:extLst>
                    <a:ext uri="{9D8B030D-6E8A-4147-A177-3AD203B41FA5}">
                      <a16:colId xmlns:a16="http://schemas.microsoft.com/office/drawing/2014/main" val="1478000021"/>
                    </a:ext>
                  </a:extLst>
                </a:gridCol>
                <a:gridCol w="2980266">
                  <a:extLst>
                    <a:ext uri="{9D8B030D-6E8A-4147-A177-3AD203B41FA5}">
                      <a16:colId xmlns:a16="http://schemas.microsoft.com/office/drawing/2014/main" val="2708136975"/>
                    </a:ext>
                  </a:extLst>
                </a:gridCol>
                <a:gridCol w="2980266">
                  <a:extLst>
                    <a:ext uri="{9D8B030D-6E8A-4147-A177-3AD203B41FA5}">
                      <a16:colId xmlns:a16="http://schemas.microsoft.com/office/drawing/2014/main" val="2197781561"/>
                    </a:ext>
                  </a:extLst>
                </a:gridCol>
              </a:tblGrid>
              <a:tr h="5635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QID+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QID-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PID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51504413"/>
                  </a:ext>
                </a:extLst>
              </a:tr>
              <a:tr h="5635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535060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535061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225618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82504367"/>
                  </a:ext>
                </a:extLst>
              </a:tr>
              <a:tr h="5635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535062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535063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225618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527311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BF152FA-24A8-8AB9-1CF2-85959B2C3309}"/>
                  </a:ext>
                </a:extLst>
              </p:cNvPr>
              <p:cNvSpPr txBox="1"/>
              <p:nvPr/>
            </p:nvSpPr>
            <p:spPr>
              <a:xfrm>
                <a:off x="823299" y="3288461"/>
                <a:ext cx="9228835" cy="8723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buFont typeface="Arial"/>
                  <a:buChar char="•"/>
                  <a:defRPr/>
                </a:pPr>
                <a:r>
                  <a:rPr lang="en-US" altLang="zh-CN" dirty="0"/>
                  <a:t> QQP: Harry_Potter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sz="1600" dirty="0"/>
                  <a:t> </a:t>
                </a:r>
              </a:p>
              <a:p>
                <a:pPr lvl="1">
                  <a:defRPr/>
                </a:pPr>
                <a:r>
                  <a:rPr lang="en-US" altLang="zh-CN" sz="1600" dirty="0"/>
                  <a:t>A single document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zh-CN" sz="1600" dirty="0"/>
                  <a:t> can have multiple relevant queries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endParaRPr lang="en-US" altLang="zh-CN" sz="1600" dirty="0"/>
              </a:p>
              <a:p>
                <a:pPr lvl="1">
                  <a:defRPr/>
                </a:pPr>
                <a:r>
                  <a:rPr lang="en-US" altLang="zh-CN" dirty="0"/>
                  <a:t>Indistinguishability of accuracy and recall in this context</a:t>
                </a:r>
                <a:endParaRPr lang="en-US" altLang="zh-CN" sz="16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BF152FA-24A8-8AB9-1CF2-85959B2C3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99" y="3288461"/>
                <a:ext cx="9228835" cy="872355"/>
              </a:xfrm>
              <a:prstGeom prst="rect">
                <a:avLst/>
              </a:prstGeom>
              <a:blipFill>
                <a:blip r:embed="rId2"/>
                <a:stretch>
                  <a:fillRect t="-694" b="-7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1ABFE3A-89CA-E6A6-75BE-A17FF383E550}"/>
                  </a:ext>
                </a:extLst>
              </p:cNvPr>
              <p:cNvSpPr txBox="1"/>
              <p:nvPr/>
            </p:nvSpPr>
            <p:spPr>
              <a:xfrm>
                <a:off x="823302" y="854421"/>
                <a:ext cx="10010041" cy="8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buFont typeface="Arial"/>
                  <a:buChar char="•"/>
                  <a:defRPr/>
                </a:pPr>
                <a:r>
                  <a:rPr lang="en-US" altLang="zh-CN" dirty="0"/>
                  <a:t> QPP: MS MARCO v2.1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altLang="zh-CN" dirty="0"/>
                  <a:t>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lvl="1">
                  <a:defRPr/>
                </a:pPr>
                <a:r>
                  <a:rPr lang="en-US" altLang="zh-CN" sz="1600" dirty="0"/>
                  <a:t>A single query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/>
                  <a:t>can have multiple relevant documents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lvl="1">
                  <a:defRPr/>
                </a:pPr>
                <a:r>
                  <a:rPr lang="en-US" altLang="zh-CN" dirty="0"/>
                  <a:t>Using </a:t>
                </a:r>
                <a:r>
                  <a:rPr lang="en-US" altLang="zh-CN" dirty="0">
                    <a:latin typeface="Arial" panose="020B0604020202020204" pitchFamily="34" charset="0"/>
                  </a:rPr>
                  <a:t>Recall instead of accuracy to account for this variability.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1ABFE3A-89CA-E6A6-75BE-A17FF383E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02" y="854421"/>
                <a:ext cx="10010041" cy="884666"/>
              </a:xfrm>
              <a:prstGeom prst="rect">
                <a:avLst/>
              </a:prstGeom>
              <a:blipFill>
                <a:blip r:embed="rId3"/>
                <a:stretch>
                  <a:fillRect t="-1379" b="-82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>
            <a:extLst>
              <a:ext uri="{FF2B5EF4-FFF2-40B4-BE49-F238E27FC236}">
                <a16:creationId xmlns:a16="http://schemas.microsoft.com/office/drawing/2014/main" id="{1DB8B4DD-5ED9-C898-FCC5-A7EFE18D6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1" y="346075"/>
            <a:ext cx="10580687" cy="445233"/>
          </a:xfrm>
        </p:spPr>
        <p:txBody>
          <a:bodyPr/>
          <a:lstStyle/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Why no </a:t>
            </a:r>
            <a:r>
              <a:rPr lang="en-US" altLang="zh-CN" b="0" dirty="0">
                <a:latin typeface="Arial" panose="020B0604020202020204" pitchFamily="34" charset="0"/>
              </a:rPr>
              <a:t>a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ccuracy?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9088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4">
            <a:extLst>
              <a:ext uri="{FF2B5EF4-FFF2-40B4-BE49-F238E27FC236}">
                <a16:creationId xmlns:a16="http://schemas.microsoft.com/office/drawing/2014/main" id="{D61C24AA-40EB-D4B0-9923-D1546DFAB3AA}"/>
              </a:ext>
            </a:extLst>
          </p:cNvPr>
          <p:cNvGraphicFramePr>
            <a:graphicFrameLocks noGrp="1"/>
          </p:cNvGraphicFramePr>
          <p:nvPr/>
        </p:nvGraphicFramePr>
        <p:xfrm>
          <a:off x="874711" y="595599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42250954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599784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436781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3154641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44675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891253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5347960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5651901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740490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06176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QID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PID+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PID-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PID-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PID-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PID-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PID-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PID-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PID-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PID-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37038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99558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4243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87935318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200CF9F-80E5-435A-B45A-CBDB99A67790}"/>
              </a:ext>
            </a:extLst>
          </p:cNvPr>
          <p:cNvGraphicFramePr>
            <a:graphicFrameLocks noGrp="1"/>
          </p:cNvGraphicFramePr>
          <p:nvPr/>
        </p:nvGraphicFramePr>
        <p:xfrm>
          <a:off x="9002709" y="595392"/>
          <a:ext cx="8128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4116264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PID-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2925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59283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49697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5499723"/>
                  </a:ext>
                </a:extLst>
              </a:tr>
            </a:tbl>
          </a:graphicData>
        </a:graphic>
      </p:graphicFrame>
      <p:graphicFrame>
        <p:nvGraphicFramePr>
          <p:cNvPr id="13" name="表格 10">
            <a:extLst>
              <a:ext uri="{FF2B5EF4-FFF2-40B4-BE49-F238E27FC236}">
                <a16:creationId xmlns:a16="http://schemas.microsoft.com/office/drawing/2014/main" id="{1CF517E6-0A8F-A0B6-2161-56CC9E36728A}"/>
              </a:ext>
            </a:extLst>
          </p:cNvPr>
          <p:cNvGraphicFramePr>
            <a:graphicFrameLocks noGrp="1"/>
          </p:cNvGraphicFramePr>
          <p:nvPr/>
        </p:nvGraphicFramePr>
        <p:xfrm>
          <a:off x="874711" y="2329546"/>
          <a:ext cx="8940798" cy="1690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266">
                  <a:extLst>
                    <a:ext uri="{9D8B030D-6E8A-4147-A177-3AD203B41FA5}">
                      <a16:colId xmlns:a16="http://schemas.microsoft.com/office/drawing/2014/main" val="1478000021"/>
                    </a:ext>
                  </a:extLst>
                </a:gridCol>
                <a:gridCol w="2980266">
                  <a:extLst>
                    <a:ext uri="{9D8B030D-6E8A-4147-A177-3AD203B41FA5}">
                      <a16:colId xmlns:a16="http://schemas.microsoft.com/office/drawing/2014/main" val="2708136975"/>
                    </a:ext>
                  </a:extLst>
                </a:gridCol>
                <a:gridCol w="2980266">
                  <a:extLst>
                    <a:ext uri="{9D8B030D-6E8A-4147-A177-3AD203B41FA5}">
                      <a16:colId xmlns:a16="http://schemas.microsoft.com/office/drawing/2014/main" val="2197781561"/>
                    </a:ext>
                  </a:extLst>
                </a:gridCol>
              </a:tblGrid>
              <a:tr h="5635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QID+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QID-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PID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51504413"/>
                  </a:ext>
                </a:extLst>
              </a:tr>
              <a:tr h="5635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535060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535061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225618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82504367"/>
                  </a:ext>
                </a:extLst>
              </a:tr>
              <a:tr h="5635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535062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535063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225618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527311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6329105-4C95-1FFB-1EBE-47D43E89E858}"/>
                  </a:ext>
                </a:extLst>
              </p:cNvPr>
              <p:cNvSpPr txBox="1"/>
              <p:nvPr/>
            </p:nvSpPr>
            <p:spPr>
              <a:xfrm>
                <a:off x="359018" y="4287061"/>
                <a:ext cx="10572750" cy="118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buFont typeface="Arial"/>
                  <a:buChar char="•"/>
                  <a:defRPr/>
                </a:pPr>
                <a:r>
                  <a:rPr lang="en-US" altLang="zh-CN" sz="1800" dirty="0"/>
                  <a:t> Recall@k &amp; MRR@k: for the same query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zh-CN" sz="1800" dirty="0"/>
                  <a:t>, value calculation only once. </a:t>
                </a:r>
              </a:p>
              <a:p>
                <a:pPr lvl="1">
                  <a:buFont typeface="Arial"/>
                  <a:buChar char="•"/>
                  <a:defRPr/>
                </a:pPr>
                <a:r>
                  <a:rPr lang="en-US" altLang="zh-CN" sz="1800" dirty="0"/>
                  <a:t> MRR@k : for the same query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zh-CN" sz="1800" dirty="0"/>
                  <a:t>, if multiple different documents are retrieved, </a:t>
                </a:r>
              </a:p>
              <a:p>
                <a:pPr lvl="1">
                  <a:defRPr/>
                </a:pPr>
                <a:r>
                  <a:rPr lang="en-US" altLang="zh-CN" sz="1800" dirty="0"/>
                  <a:t>the highest ranked document as the retrieved document, and then MRR calculation.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6329105-4C95-1FFB-1EBE-47D43E89E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18" y="4287061"/>
                <a:ext cx="10572750" cy="1184683"/>
              </a:xfrm>
              <a:prstGeom prst="rect">
                <a:avLst/>
              </a:prstGeom>
              <a:blipFill>
                <a:blip r:embed="rId2"/>
                <a:stretch>
                  <a:fillRect t="-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033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D92C4D-410B-510C-D90F-399AADDC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 and Evaluation – Hyperparameter 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1D58A5-9457-5763-5EA8-7E3E09B96F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2000" b="1" dirty="0"/>
              <a:t>Manual Search Approach:</a:t>
            </a:r>
          </a:p>
          <a:p>
            <a:endParaRPr lang="de-DE" sz="1100" dirty="0"/>
          </a:p>
          <a:p>
            <a:r>
              <a:rPr lang="de-DE" sz="2000" i="1" dirty="0"/>
              <a:t>  First Phase: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test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performance</a:t>
            </a:r>
            <a:r>
              <a:rPr lang="de-DE" sz="2000" dirty="0"/>
              <a:t> </a:t>
            </a:r>
            <a:r>
              <a:rPr lang="de-DE" sz="2000" dirty="0" err="1"/>
              <a:t>influence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each</a:t>
            </a:r>
            <a:r>
              <a:rPr lang="de-DE" sz="2000" dirty="0"/>
              <a:t> </a:t>
            </a:r>
            <a:r>
              <a:rPr lang="de-DE" sz="2000" dirty="0" err="1"/>
              <a:t>hyperparameter</a:t>
            </a:r>
            <a:r>
              <a:rPr lang="de-DE" sz="2000" dirty="0"/>
              <a:t> </a:t>
            </a:r>
            <a:r>
              <a:rPr lang="de-DE" sz="2000" dirty="0" err="1"/>
              <a:t>individually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r>
              <a:rPr lang="de-DE" sz="2000" i="1" dirty="0"/>
              <a:t>  Second Phase: 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longer</a:t>
            </a:r>
            <a:r>
              <a:rPr lang="de-DE" sz="2000" dirty="0"/>
              <a:t> </a:t>
            </a:r>
            <a:r>
              <a:rPr lang="de-DE" sz="2000" dirty="0" err="1"/>
              <a:t>training</a:t>
            </a:r>
            <a:r>
              <a:rPr lang="de-DE" sz="2000" dirty="0"/>
              <a:t> on </a:t>
            </a:r>
            <a:r>
              <a:rPr lang="de-DE" sz="2000" dirty="0" err="1"/>
              <a:t>best</a:t>
            </a:r>
            <a:r>
              <a:rPr lang="de-DE" sz="2000" dirty="0"/>
              <a:t> </a:t>
            </a:r>
            <a:r>
              <a:rPr lang="de-DE" sz="2000" dirty="0" err="1"/>
              <a:t>hyperparameter</a:t>
            </a:r>
            <a:r>
              <a:rPr lang="de-DE" sz="2000" dirty="0"/>
              <a:t> </a:t>
            </a:r>
            <a:r>
              <a:rPr lang="de-DE" sz="2000" dirty="0" err="1"/>
              <a:t>setting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798464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1480EB-93B8-D3E1-6F73-8682558B3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 and Evaluation – Hyperparameter Search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1A79582-FD28-1276-EAC8-6D0654ABC28E}"/>
              </a:ext>
            </a:extLst>
          </p:cNvPr>
          <p:cNvSpPr txBox="1">
            <a:spLocks/>
          </p:cNvSpPr>
          <p:nvPr/>
        </p:nvSpPr>
        <p:spPr bwMode="auto">
          <a:xfrm>
            <a:off x="1308102" y="5060728"/>
            <a:ext cx="9849336" cy="50526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>
              <a:spcBef>
                <a:spcPts val="1200"/>
              </a:spcBef>
              <a:buFont typeface="Arial"/>
              <a:buNone/>
              <a:defRPr sz="1600">
                <a:solidFill>
                  <a:schemeClr val="tx2"/>
                </a:solidFill>
                <a:latin typeface="Open Sans"/>
                <a:ea typeface="+mn-ea"/>
                <a:cs typeface="+mn-cs"/>
              </a:defRPr>
            </a:lvl1pPr>
            <a:lvl2pPr marL="395942" indent="-323953" algn="l" defTabSz="914269">
              <a:spcBef>
                <a:spcPts val="300"/>
              </a:spcBef>
              <a:buFont typeface="Open Sans"/>
              <a:buChar char="—"/>
              <a:defRPr sz="1600">
                <a:solidFill>
                  <a:schemeClr val="tx2"/>
                </a:solidFill>
                <a:latin typeface="Open Sans"/>
                <a:ea typeface="+mn-ea"/>
                <a:cs typeface="+mn-cs"/>
              </a:defRPr>
            </a:lvl2pPr>
            <a:lvl3pPr marL="0" indent="0" algn="l" defTabSz="914269">
              <a:spcBef>
                <a:spcPts val="1200"/>
              </a:spcBef>
              <a:buFont typeface="Arial"/>
              <a:buNone/>
              <a:defRPr sz="1400">
                <a:solidFill>
                  <a:schemeClr val="tx2"/>
                </a:solidFill>
                <a:latin typeface="Open Sans"/>
                <a:ea typeface="+mn-ea"/>
                <a:cs typeface="+mn-cs"/>
              </a:defRPr>
            </a:lvl3pPr>
            <a:lvl4pPr marL="395942" indent="-215969" algn="l" defTabSz="914269">
              <a:spcBef>
                <a:spcPts val="300"/>
              </a:spcBef>
              <a:buFont typeface="Symbol"/>
              <a:buChar char="-"/>
              <a:defRPr sz="1400">
                <a:solidFill>
                  <a:schemeClr val="tx2"/>
                </a:solidFill>
                <a:latin typeface="Open Sans"/>
                <a:ea typeface="+mn-ea"/>
                <a:cs typeface="+mn-cs"/>
              </a:defRPr>
            </a:lvl4pPr>
            <a:lvl5pPr marL="575916" indent="-179362" algn="l" defTabSz="914269">
              <a:spcBef>
                <a:spcPts val="300"/>
              </a:spcBef>
              <a:buFont typeface="Symbol"/>
              <a:buChar char="-"/>
              <a:defRPr sz="1400">
                <a:solidFill>
                  <a:schemeClr val="tx2"/>
                </a:solidFill>
                <a:latin typeface="Open Sans"/>
                <a:ea typeface="+mn-ea"/>
                <a:cs typeface="+mn-cs"/>
              </a:defRPr>
            </a:lvl5pPr>
            <a:lvl6pPr marL="358723" indent="0" algn="l" defTabSz="914269">
              <a:spcBef>
                <a:spcPts val="0"/>
              </a:spcBef>
              <a:buFont typeface="Arial"/>
              <a:buNone/>
              <a:defRPr sz="3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>
              <a:spcBef>
                <a:spcPts val="0"/>
              </a:spcBef>
              <a:buFont typeface="Arial"/>
              <a:buNone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F12BB6B-A2F1-B237-3A36-E6494C53A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7" y="1771821"/>
            <a:ext cx="3946253" cy="333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3285E30-C328-E21B-6A62-BD42F830F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863" y="1771821"/>
            <a:ext cx="3978664" cy="335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DAA2B5A-BA7A-E896-B99B-841D8AF7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605" y="1769040"/>
            <a:ext cx="3946253" cy="335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593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E8916D-892E-9F5B-D0A9-A95046C3B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7053585-3AAE-D560-557F-D36016D1DCEC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463" y="1212089"/>
            <a:ext cx="4011120" cy="303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E96A7D04-C268-711E-774F-D54AD6DDF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141" y="1355180"/>
            <a:ext cx="3287178" cy="289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E7CFDD6-1D0B-CFB9-B898-4C14D0757C82}"/>
                  </a:ext>
                </a:extLst>
              </p:cNvPr>
              <p:cNvSpPr txBox="1"/>
              <p:nvPr/>
            </p:nvSpPr>
            <p:spPr>
              <a:xfrm>
                <a:off x="874711" y="4661924"/>
                <a:ext cx="10580686" cy="983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in contrast to the original paper we set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altLang="zh-CN" sz="1800" dirty="0">
                    <a:latin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l-GR" altLang="zh-CN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instead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altLang="zh-CN" sz="1800" dirty="0">
                    <a:latin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l-GR" altLang="zh-CN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since both seem to yield similar performance while reducing the number of passages to rank and thus resulting in a more fair comparison to re-ranking and saving inference time.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E7CFDD6-1D0B-CFB9-B898-4C14D0757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1" y="4661924"/>
                <a:ext cx="10580686" cy="983987"/>
              </a:xfrm>
              <a:prstGeom prst="rect">
                <a:avLst/>
              </a:prstGeom>
              <a:blipFill>
                <a:blip r:embed="rId4"/>
                <a:stretch>
                  <a:fillRect l="-230" b="-74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457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40B960-EC67-06BE-F37A-86A22DA54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B7A947B-C131-47D0-95E8-60768D34B84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36602" y="4407797"/>
                <a:ext cx="10580688" cy="4344987"/>
              </a:xfrm>
            </p:spPr>
            <p:txBody>
              <a:bodyPr/>
              <a:lstStyle/>
              <a:p>
                <a:pPr lvl="1">
                  <a:buFont typeface="Arial"/>
                  <a:buChar char="•"/>
                  <a:defRPr/>
                </a:pPr>
                <a:r>
                  <a:rPr lang="en-US" altLang="zh-CN" sz="1600" dirty="0">
                    <a:latin typeface="Arial" panose="020B0604020202020204" pitchFamily="34" charset="0"/>
                  </a:rPr>
                  <a:t> mostly optimal hyperparameter settings of the original configuration used in ColBERTv2 </a:t>
                </a:r>
              </a:p>
              <a:p>
                <a:pPr lvl="1">
                  <a:buFont typeface="Arial"/>
                  <a:buChar char="•"/>
                  <a:defRPr/>
                </a:pPr>
                <a:r>
                  <a:rPr lang="en-US" altLang="zh-CN" sz="1600" dirty="0">
                    <a:latin typeface="Arial" panose="020B0604020202020204" pitchFamily="34" charset="0"/>
                  </a:rPr>
                  <a:t> a slight improvement in performance with an increased value of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𝑁𝑞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</a:rPr>
                  <a:t> </a:t>
                </a:r>
              </a:p>
              <a:p>
                <a:pPr lvl="1">
                  <a:buFont typeface="Arial"/>
                  <a:buChar char="•"/>
                  <a:defRPr/>
                </a:pPr>
                <a:r>
                  <a:rPr lang="en-US" altLang="zh-CN" sz="1600" dirty="0">
                    <a:latin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Surprise</a:t>
                </a:r>
                <a:r>
                  <a:rPr lang="en-US" altLang="zh-CN" sz="1600" dirty="0">
                    <a:latin typeface="Arial" panose="020B0604020202020204" pitchFamily="34" charset="0"/>
                  </a:rPr>
                  <a:t>: better performance with BERT than RoBERTa as backbone, despite RoBERTa being a superior trained BERT model in principle</a:t>
                </a:r>
                <a:endParaRPr lang="en-US" altLang="zh-CN" sz="1600" b="0" i="0" dirty="0">
                  <a:effectLst/>
                  <a:latin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B7A947B-C131-47D0-95E8-60768D34B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36602" y="4407797"/>
                <a:ext cx="10580688" cy="4344987"/>
              </a:xfrm>
              <a:blipFill>
                <a:blip r:embed="rId2"/>
                <a:stretch>
                  <a:fillRect l="-403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23">
            <a:extLst>
              <a:ext uri="{FF2B5EF4-FFF2-40B4-BE49-F238E27FC236}">
                <a16:creationId xmlns:a16="http://schemas.microsoft.com/office/drawing/2014/main" id="{11DEF465-C32A-D122-5975-04AEAD950806}"/>
              </a:ext>
            </a:extLst>
          </p:cNvPr>
          <p:cNvGraphicFramePr>
            <a:graphicFrameLocks noGrp="1"/>
          </p:cNvGraphicFramePr>
          <p:nvPr/>
        </p:nvGraphicFramePr>
        <p:xfrm>
          <a:off x="736602" y="1748297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74888497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488023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</a:rPr>
                        <a:t>Dataset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</a:rPr>
                        <a:t>MS MARCO v2.1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32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</a:rPr>
                        <a:t>B</a:t>
                      </a:r>
                      <a:r>
                        <a:rPr lang="en-US" altLang="zh-CN" b="0" i="0" dirty="0">
                          <a:effectLst/>
                          <a:latin typeface="+mn-lt"/>
                        </a:rPr>
                        <a:t>ackbone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</a:rPr>
                        <a:t>BERT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97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</a:rPr>
                        <a:t>E</a:t>
                      </a:r>
                      <a:r>
                        <a:rPr lang="en-US" altLang="zh-CN" b="0" i="0" dirty="0">
                          <a:effectLst/>
                          <a:latin typeface="+mn-lt"/>
                        </a:rPr>
                        <a:t>mbedding dimensions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effectLst/>
                          <a:latin typeface="+mn-lt"/>
                        </a:rPr>
                        <a:t>128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1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</a:rPr>
                        <a:t>Loss function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</a:rPr>
                        <a:t>cross-entropy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08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</a:rPr>
                        <a:t>Similarity function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effectLst/>
                          <a:latin typeface="+mn-lt"/>
                        </a:rPr>
                        <a:t>cosine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957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effectLst/>
                          <a:latin typeface="+mn-lt"/>
                        </a:rPr>
                        <a:t>Query embedding vector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</a:rPr>
                        <a:t>48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499768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2029835E-AEA4-731F-E5FB-E9D2C7C82F43}"/>
              </a:ext>
            </a:extLst>
          </p:cNvPr>
          <p:cNvSpPr txBox="1"/>
          <p:nvPr/>
        </p:nvSpPr>
        <p:spPr>
          <a:xfrm>
            <a:off x="736602" y="1330929"/>
            <a:ext cx="5110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Base </a:t>
            </a:r>
            <a:r>
              <a:rPr lang="de-DE" dirty="0" err="1"/>
              <a:t>Configuration</a:t>
            </a:r>
            <a:r>
              <a:rPr lang="de-DE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56641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65F72C-228D-98FB-60CF-9B121BBE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Pretraining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1F7F39-27CB-5C37-A4A7-D1B8DB653B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0" y="1505128"/>
            <a:ext cx="4927884" cy="4344987"/>
          </a:xfrm>
        </p:spPr>
        <p:txBody>
          <a:bodyPr/>
          <a:lstStyle/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Training on 24 and 128 embedding dimension </a:t>
            </a:r>
            <a:r>
              <a:rPr lang="en-US" sz="1800" i="1" dirty="0"/>
              <a:t>d</a:t>
            </a:r>
            <a:endParaRPr lang="en-US" sz="18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24 takes five times less space for precomputed embeddings, performs almost as well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208CF0-0622-B4F4-027D-EFE8E8B1D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594" y="521293"/>
            <a:ext cx="6256234" cy="518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69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A3A086-DC9A-9C59-A073-1324911E2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Wiki </a:t>
            </a:r>
            <a:r>
              <a:rPr lang="de-DE" dirty="0" err="1"/>
              <a:t>Extraction</a:t>
            </a:r>
            <a:r>
              <a:rPr lang="de-DE" dirty="0"/>
              <a:t> and Dataset Generation</a:t>
            </a:r>
            <a:br>
              <a:rPr lang="de-DE" dirty="0"/>
            </a:br>
            <a:r>
              <a:rPr lang="de-DE" i="1" dirty="0"/>
              <a:t>FANDOM-QA  &amp; MS MARCO</a:t>
            </a:r>
          </a:p>
        </p:txBody>
      </p:sp>
    </p:spTree>
    <p:extLst>
      <p:ext uri="{BB962C8B-B14F-4D97-AF65-F5344CB8AC3E}">
        <p14:creationId xmlns:p14="http://schemas.microsoft.com/office/powerpoint/2010/main" val="607769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D919FB-6ECD-737D-77AB-384CD17D46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74711" y="346075"/>
            <a:ext cx="10580687" cy="684213"/>
          </a:xfrm>
        </p:spPr>
        <p:txBody>
          <a:bodyPr/>
          <a:lstStyle/>
          <a:p>
            <a:r>
              <a:rPr lang="en-US" altLang="zh-CN" sz="2600" i="0" dirty="0">
                <a:effectLst/>
                <a:latin typeface="+mj-lt"/>
              </a:rPr>
              <a:t>Comparison</a:t>
            </a:r>
            <a:endParaRPr lang="zh-CN" altLang="en-US" sz="2600" dirty="0">
              <a:latin typeface="+mj-lt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C9FEB80-377A-9D16-AAA1-0909639CBDE3}"/>
              </a:ext>
            </a:extLst>
          </p:cNvPr>
          <p:cNvSpPr txBox="1"/>
          <p:nvPr/>
        </p:nvSpPr>
        <p:spPr>
          <a:xfrm>
            <a:off x="703796" y="1353639"/>
            <a:ext cx="569787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comparing performance of our implementation and official ColBERTv2 model weights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Expected results because: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	Training method like ColBERTv1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B91E5FD-D493-E51E-1E3E-9DCF382EE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69442"/>
            <a:ext cx="5924972" cy="500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75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408EFE3-8387-1780-8D0B-89F69B323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1" y="346075"/>
            <a:ext cx="10580687" cy="684213"/>
          </a:xfrm>
        </p:spPr>
        <p:txBody>
          <a:bodyPr anchor="t">
            <a:normAutofit/>
          </a:bodyPr>
          <a:lstStyle/>
          <a:p>
            <a:r>
              <a:rPr lang="en-US" altLang="zh-CN" sz="2600" i="0" dirty="0">
                <a:effectLst/>
                <a:latin typeface="+mj-lt"/>
              </a:rPr>
              <a:t>Fine Tuning</a:t>
            </a:r>
            <a:endParaRPr lang="zh-CN" altLang="en-US" sz="2600" dirty="0">
              <a:latin typeface="+mj-lt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5D26235-EA05-3523-2E4D-3F7270FD8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708" y="1952823"/>
            <a:ext cx="3996583" cy="341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1E43A2B-4931-3EFC-8A03-A13E0C222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947" y="1952821"/>
            <a:ext cx="4016204" cy="339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25C84BA-D61A-E16A-4DC5-DD41FB2EE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30" y="1893650"/>
            <a:ext cx="4125838" cy="352867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071897F-38A7-1FA8-C14A-1449B28FE133}"/>
              </a:ext>
            </a:extLst>
          </p:cNvPr>
          <p:cNvSpPr txBox="1"/>
          <p:nvPr/>
        </p:nvSpPr>
        <p:spPr>
          <a:xfrm>
            <a:off x="684211" y="1293269"/>
            <a:ext cx="4776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runs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i="1" dirty="0"/>
              <a:t>d = 24 </a:t>
            </a:r>
            <a:r>
              <a:rPr lang="de-DE" dirty="0"/>
              <a:t>and </a:t>
            </a:r>
            <a:r>
              <a:rPr lang="de-DE" i="1" dirty="0" err="1"/>
              <a:t>cosine</a:t>
            </a:r>
            <a:r>
              <a:rPr lang="de-DE" i="1" dirty="0"/>
              <a:t> </a:t>
            </a:r>
            <a:r>
              <a:rPr lang="de-DE" i="1" dirty="0" err="1"/>
              <a:t>similarity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3166558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F47FB-DA4F-DA95-90F5-3D8A0700F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0597AE-2D46-DCEA-C299-3F8322B86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792" y="887230"/>
            <a:ext cx="5509737" cy="47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68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ECDF191-D551-0291-4C26-D59BA31C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741" y="1691489"/>
            <a:ext cx="8748518" cy="34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559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FB3D8-DE7D-0654-AEE2-41696E73D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Interpretability</a:t>
            </a:r>
            <a:r>
              <a:rPr lang="de-DE" dirty="0"/>
              <a:t> and </a:t>
            </a:r>
            <a:r>
              <a:rPr lang="de-DE" dirty="0" err="1"/>
              <a:t>Explainability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3866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0962808" name="Titel 3"/>
          <p:cNvSpPr>
            <a:spLocks noGrp="1"/>
          </p:cNvSpPr>
          <p:nvPr>
            <p:ph type="title"/>
          </p:nvPr>
        </p:nvSpPr>
        <p:spPr bwMode="auto">
          <a:xfrm>
            <a:off x="874710" y="346073"/>
            <a:ext cx="10580686" cy="68421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latin typeface="Open Sans"/>
                <a:ea typeface="Open Sans"/>
                <a:cs typeface="Open Sans"/>
              </a:rPr>
              <a:t>Interpretability - Relevance Score</a:t>
            </a:r>
            <a:endParaRPr lang="en-US" dirty="0">
              <a:latin typeface="Open Sans"/>
              <a:cs typeface="Open Sans"/>
            </a:endParaRPr>
          </a:p>
        </p:txBody>
      </p:sp>
      <p:sp>
        <p:nvSpPr>
          <p:cNvPr id="1247743925" name="Rechteck 1154767819"/>
          <p:cNvSpPr/>
          <p:nvPr/>
        </p:nvSpPr>
        <p:spPr bwMode="auto">
          <a:xfrm>
            <a:off x="2493954" y="3337361"/>
            <a:ext cx="612000" cy="360000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dirty="0">
                <a:latin typeface="Open Sans"/>
                <a:cs typeface="Open Sans"/>
              </a:rPr>
              <a:t>1</a:t>
            </a:r>
          </a:p>
        </p:txBody>
      </p:sp>
      <p:cxnSp>
        <p:nvCxnSpPr>
          <p:cNvPr id="1295978924" name="Gerader Verbinder 1431402125"/>
          <p:cNvCxnSpPr>
            <a:cxnSpLocks/>
            <a:endCxn id="1247743925" idx="2"/>
          </p:cNvCxnSpPr>
          <p:nvPr/>
        </p:nvCxnSpPr>
        <p:spPr bwMode="auto">
          <a:xfrm rot="16199934" flipV="1">
            <a:off x="2689423" y="3811129"/>
            <a:ext cx="227535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242125" name="Gerader Verbinder 1949018872"/>
          <p:cNvCxnSpPr>
            <a:cxnSpLocks/>
            <a:endCxn id="649618870" idx="2"/>
          </p:cNvCxnSpPr>
          <p:nvPr/>
        </p:nvCxnSpPr>
        <p:spPr bwMode="auto">
          <a:xfrm rot="16199934" flipV="1">
            <a:off x="3443465" y="3806010"/>
            <a:ext cx="232491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7688448" name="Gerader Verbinder 1707074355"/>
          <p:cNvCxnSpPr>
            <a:cxnSpLocks/>
            <a:endCxn id="1590890023" idx="2"/>
          </p:cNvCxnSpPr>
          <p:nvPr/>
        </p:nvCxnSpPr>
        <p:spPr bwMode="auto">
          <a:xfrm rot="16199934" flipV="1">
            <a:off x="4210305" y="3805771"/>
            <a:ext cx="238252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5740554" name="Textfeld 386683116"/>
          <p:cNvSpPr txBox="1"/>
          <p:nvPr/>
        </p:nvSpPr>
        <p:spPr bwMode="auto">
          <a:xfrm>
            <a:off x="503112" y="3326645"/>
            <a:ext cx="1992279" cy="3356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i="1">
                <a:latin typeface="Open Sans"/>
                <a:ea typeface="Open Sans"/>
                <a:cs typeface="Open Sans"/>
              </a:rPr>
              <a:t>Query Embeddings</a:t>
            </a:r>
            <a:endParaRPr lang="en-US" i="1">
              <a:latin typeface="Open Sans"/>
              <a:cs typeface="Open Sans"/>
            </a:endParaRPr>
          </a:p>
        </p:txBody>
      </p:sp>
      <p:sp>
        <p:nvSpPr>
          <p:cNvPr id="49869346" name="Textfeld 440314427"/>
          <p:cNvSpPr txBox="1"/>
          <p:nvPr/>
        </p:nvSpPr>
        <p:spPr bwMode="auto">
          <a:xfrm>
            <a:off x="8726645" y="3337361"/>
            <a:ext cx="2393232" cy="3356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0" i="1">
                <a:latin typeface="Open Sans"/>
                <a:ea typeface="Open Sans"/>
                <a:cs typeface="Open Sans"/>
              </a:rPr>
              <a:t>Document Embeddings</a:t>
            </a:r>
            <a:endParaRPr lang="en-US" b="0" i="1">
              <a:latin typeface="Open Sans"/>
              <a:cs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4371334" name="Rechteck 2100042705"/>
              <p:cNvSpPr/>
              <p:nvPr/>
            </p:nvSpPr>
            <p:spPr bwMode="auto">
              <a:xfrm>
                <a:off x="3491896" y="970044"/>
                <a:ext cx="1227176" cy="360000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bg2">
                    <a:lumMod val="50196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54000" tIns="45720" rIns="54000" bIns="45720" numCol="1" spcCol="0" rtlCol="0" fromWordArt="0" anchor="t" anchorCtr="0" forceAA="0" compatLnSpc="0"/>
              <a:lstStyle/>
              <a:p>
                <a:pPr algn="ctr">
                  <a:defRPr/>
                </a:pPr>
                <a:r>
                  <a:rPr lang="en-US" b="1" dirty="0">
                    <a:latin typeface="Open Sans"/>
                    <a:ea typeface="Open Sans"/>
                    <a:cs typeface="Open Sans"/>
                  </a:rPr>
                  <a:t>top-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b="1" i="1">
                            <a:latin typeface="Cambria Math" panose="02040503050406030204" pitchFamily="18" charset="0"/>
                            <a:ea typeface="Open Sans"/>
                            <a:cs typeface="Open Sans"/>
                          </a:rPr>
                        </m:ctrlPr>
                      </m:acc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Open Sans"/>
                            <a:cs typeface="Open Sans"/>
                          </a:rPr>
                          <m:t>𝒌</m:t>
                        </m:r>
                      </m:e>
                    </m:acc>
                  </m:oMath>
                </a14:m>
                <a:r>
                  <a:rPr lang="en-US" b="1" dirty="0">
                    <a:latin typeface="Open Sans"/>
                    <a:ea typeface="Open Sans"/>
                    <a:cs typeface="Open Sans"/>
                  </a:rPr>
                  <a:t> Sim</a:t>
                </a:r>
                <a:endParaRPr lang="en-US" b="1" dirty="0">
                  <a:latin typeface="Open Sans"/>
                  <a:cs typeface="Open Sans"/>
                </a:endParaRPr>
              </a:p>
            </p:txBody>
          </p:sp>
        </mc:Choice>
        <mc:Fallback xmlns="">
          <p:sp>
            <p:nvSpPr>
              <p:cNvPr id="2044371334" name="Rechteck 21000427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896" y="970044"/>
                <a:ext cx="1227176" cy="360000"/>
              </a:xfrm>
              <a:prstGeom prst="rect">
                <a:avLst/>
              </a:prstGeom>
              <a:blipFill>
                <a:blip r:embed="rId2"/>
                <a:stretch>
                  <a:fillRect t="-3279" b="-27869"/>
                </a:stretch>
              </a:blipFill>
              <a:ln w="12700" cap="flat" cmpd="sng" algn="ctr">
                <a:solidFill>
                  <a:schemeClr val="bg2">
                    <a:lumMod val="50196"/>
                  </a:schemeClr>
                </a:solidFill>
                <a:prstDash val="solid"/>
                <a:miter lim="800000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3387947" name="Rechteck 1758710119"/>
              <p:cNvSpPr/>
              <p:nvPr/>
            </p:nvSpPr>
            <p:spPr bwMode="auto">
              <a:xfrm>
                <a:off x="5259053" y="970036"/>
                <a:ext cx="1152547" cy="360008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bg2">
                    <a:lumMod val="50196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54000" tIns="45720" rIns="54000" bIns="45720" numCol="1" spcCol="0" rtlCol="0" fromWordArt="0" anchor="t" anchorCtr="0" forceAA="0" compatLnSpc="0"/>
              <a:lstStyle/>
              <a:p>
                <a:pPr algn="ctr">
                  <a:defRPr/>
                </a:pPr>
                <a:r>
                  <a:rPr lang="en-US" b="1" dirty="0">
                    <a:latin typeface="Open Sans"/>
                    <a:ea typeface="Open Sans"/>
                    <a:cs typeface="Open Sans"/>
                  </a:rPr>
                  <a:t>top-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b="1" i="1">
                            <a:latin typeface="Cambria Math" panose="02040503050406030204" pitchFamily="18" charset="0"/>
                            <a:ea typeface="Open Sans"/>
                            <a:cs typeface="Open Sans"/>
                          </a:rPr>
                        </m:ctrlPr>
                      </m:acc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Open Sans"/>
                            <a:cs typeface="Open Sans"/>
                          </a:rPr>
                          <m:t>𝒌</m:t>
                        </m:r>
                      </m:e>
                    </m:acc>
                  </m:oMath>
                </a14:m>
                <a:r>
                  <a:rPr lang="en-US" b="1" dirty="0">
                    <a:latin typeface="Open Sans"/>
                    <a:ea typeface="Open Sans"/>
                    <a:cs typeface="Open Sans"/>
                  </a:rPr>
                  <a:t> Sim</a:t>
                </a:r>
                <a:endParaRPr lang="en-US" b="1" dirty="0">
                  <a:latin typeface="Open Sans"/>
                  <a:cs typeface="Open Sans"/>
                </a:endParaRPr>
              </a:p>
            </p:txBody>
          </p:sp>
        </mc:Choice>
        <mc:Fallback xmlns="">
          <p:sp>
            <p:nvSpPr>
              <p:cNvPr id="843387947" name="Rechteck 1758710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9053" y="970036"/>
                <a:ext cx="1152547" cy="360008"/>
              </a:xfrm>
              <a:prstGeom prst="rect">
                <a:avLst/>
              </a:prstGeom>
              <a:blipFill>
                <a:blip r:embed="rId3"/>
                <a:stretch>
                  <a:fillRect l="-3141" t="-3279" r="-2618" b="-27869"/>
                </a:stretch>
              </a:blipFill>
              <a:ln w="12700" cap="flat" cmpd="sng" algn="ctr">
                <a:solidFill>
                  <a:schemeClr val="bg2">
                    <a:lumMod val="50196"/>
                  </a:schemeClr>
                </a:solidFill>
                <a:prstDash val="solid"/>
                <a:miter lim="800000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7511348" name="Rechteck 536059764"/>
              <p:cNvSpPr/>
              <p:nvPr/>
            </p:nvSpPr>
            <p:spPr bwMode="auto">
              <a:xfrm>
                <a:off x="6883199" y="970036"/>
                <a:ext cx="1152547" cy="360008"/>
              </a:xfrm>
              <a:prstGeom prst="rect">
                <a:avLst/>
              </a:prstGeom>
              <a:solidFill>
                <a:schemeClr val="bg2"/>
              </a:solidFill>
              <a:ln w="12700" cap="flat" cmpd="sng" algn="ctr">
                <a:solidFill>
                  <a:schemeClr val="bg2">
                    <a:lumMod val="50196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54000" tIns="45720" rIns="54000" bIns="45720" numCol="1" spcCol="0" rtlCol="0" fromWordArt="0" anchor="t" anchorCtr="0" forceAA="0" compatLnSpc="0"/>
              <a:lstStyle/>
              <a:p>
                <a:pPr algn="ctr">
                  <a:defRPr/>
                </a:pPr>
                <a:r>
                  <a:rPr lang="en-US" b="1" dirty="0">
                    <a:latin typeface="Open Sans"/>
                    <a:ea typeface="Open Sans"/>
                    <a:cs typeface="Open Sans"/>
                  </a:rPr>
                  <a:t>top-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b="1" i="1">
                            <a:latin typeface="Cambria Math" panose="02040503050406030204" pitchFamily="18" charset="0"/>
                            <a:ea typeface="Open Sans"/>
                            <a:cs typeface="Open Sans"/>
                          </a:rPr>
                        </m:ctrlPr>
                      </m:acc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Open Sans"/>
                            <a:cs typeface="Open Sans"/>
                          </a:rPr>
                          <m:t>𝒌</m:t>
                        </m:r>
                      </m:e>
                    </m:acc>
                  </m:oMath>
                </a14:m>
                <a:r>
                  <a:rPr lang="en-US" b="1" dirty="0">
                    <a:latin typeface="Open Sans"/>
                    <a:ea typeface="Open Sans"/>
                    <a:cs typeface="Open Sans"/>
                  </a:rPr>
                  <a:t> Sim</a:t>
                </a:r>
                <a:endParaRPr lang="en-US" b="1" dirty="0">
                  <a:latin typeface="Open Sans"/>
                  <a:cs typeface="Open Sans"/>
                </a:endParaRPr>
              </a:p>
            </p:txBody>
          </p:sp>
        </mc:Choice>
        <mc:Fallback xmlns="">
          <p:sp>
            <p:nvSpPr>
              <p:cNvPr id="1387511348" name="Rechteck 5360597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83199" y="970036"/>
                <a:ext cx="1152547" cy="360008"/>
              </a:xfrm>
              <a:prstGeom prst="rect">
                <a:avLst/>
              </a:prstGeom>
              <a:blipFill>
                <a:blip r:embed="rId4"/>
                <a:stretch>
                  <a:fillRect l="-3141" t="-3279" r="-2618" b="-27869"/>
                </a:stretch>
              </a:blipFill>
              <a:ln w="12700" cap="flat" cmpd="sng" algn="ctr">
                <a:solidFill>
                  <a:schemeClr val="bg2">
                    <a:lumMod val="50196"/>
                  </a:schemeClr>
                </a:solidFill>
                <a:prstDash val="solid"/>
                <a:miter lim="800000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3300919" name="Gerader Verbinder 3"/>
          <p:cNvCxnSpPr>
            <a:cxnSpLocks/>
            <a:stCxn id="33112566" idx="0"/>
            <a:endCxn id="843387947" idx="2"/>
          </p:cNvCxnSpPr>
          <p:nvPr/>
        </p:nvCxnSpPr>
        <p:spPr bwMode="auto">
          <a:xfrm flipH="1" flipV="1">
            <a:off x="5835327" y="1330044"/>
            <a:ext cx="303497" cy="200731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314755" name="Gerader Verbinder 5"/>
          <p:cNvCxnSpPr>
            <a:cxnSpLocks/>
            <a:stCxn id="29900552" idx="0"/>
            <a:endCxn id="2044371334" idx="2"/>
          </p:cNvCxnSpPr>
          <p:nvPr/>
        </p:nvCxnSpPr>
        <p:spPr bwMode="auto">
          <a:xfrm flipH="1" flipV="1">
            <a:off x="4105484" y="1330044"/>
            <a:ext cx="2788616" cy="1999719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8040769" name="Gerader Verbinder 7"/>
          <p:cNvCxnSpPr>
            <a:cxnSpLocks/>
            <a:stCxn id="29900552" idx="0"/>
            <a:endCxn id="1387511348" idx="2"/>
          </p:cNvCxnSpPr>
          <p:nvPr/>
        </p:nvCxnSpPr>
        <p:spPr bwMode="auto">
          <a:xfrm flipV="1">
            <a:off x="6894100" y="1330044"/>
            <a:ext cx="565373" cy="1999719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2281090" name="Gerader Verbinder 8"/>
          <p:cNvCxnSpPr>
            <a:cxnSpLocks/>
            <a:stCxn id="920478757" idx="0"/>
            <a:endCxn id="2044371334" idx="2"/>
          </p:cNvCxnSpPr>
          <p:nvPr/>
        </p:nvCxnSpPr>
        <p:spPr bwMode="auto">
          <a:xfrm flipH="1" flipV="1">
            <a:off x="4105484" y="1330044"/>
            <a:ext cx="3561820" cy="200731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742955" name="Gerader Verbinder 9"/>
          <p:cNvCxnSpPr>
            <a:cxnSpLocks/>
            <a:stCxn id="920478757" idx="0"/>
            <a:endCxn id="843387947" idx="2"/>
          </p:cNvCxnSpPr>
          <p:nvPr/>
        </p:nvCxnSpPr>
        <p:spPr bwMode="auto">
          <a:xfrm flipH="1" flipV="1">
            <a:off x="5835327" y="1330044"/>
            <a:ext cx="1831977" cy="200731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2529108" name="Gerader Verbinder 10"/>
          <p:cNvCxnSpPr>
            <a:cxnSpLocks/>
            <a:stCxn id="920478757" idx="0"/>
            <a:endCxn id="1387511348" idx="2"/>
          </p:cNvCxnSpPr>
          <p:nvPr/>
        </p:nvCxnSpPr>
        <p:spPr bwMode="auto">
          <a:xfrm flipH="1" flipV="1">
            <a:off x="7459473" y="1330044"/>
            <a:ext cx="207831" cy="200731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3161791" name="Gerader Verbinder 11"/>
          <p:cNvCxnSpPr>
            <a:cxnSpLocks/>
            <a:stCxn id="883164762" idx="0"/>
            <a:endCxn id="2044371334" idx="2"/>
          </p:cNvCxnSpPr>
          <p:nvPr/>
        </p:nvCxnSpPr>
        <p:spPr bwMode="auto">
          <a:xfrm flipH="1" flipV="1">
            <a:off x="4105484" y="1330044"/>
            <a:ext cx="4315160" cy="2007317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206894" name="Gerader Verbinder 12"/>
          <p:cNvCxnSpPr>
            <a:cxnSpLocks/>
            <a:stCxn id="883164762" idx="0"/>
            <a:endCxn id="843387947" idx="2"/>
          </p:cNvCxnSpPr>
          <p:nvPr/>
        </p:nvCxnSpPr>
        <p:spPr bwMode="auto">
          <a:xfrm flipH="1" flipV="1">
            <a:off x="5835327" y="1330044"/>
            <a:ext cx="2585317" cy="2007317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976523" name="Gerader Verbinder 13"/>
          <p:cNvCxnSpPr>
            <a:cxnSpLocks/>
            <a:stCxn id="883164762" idx="0"/>
            <a:endCxn id="1387511348" idx="2"/>
          </p:cNvCxnSpPr>
          <p:nvPr/>
        </p:nvCxnSpPr>
        <p:spPr bwMode="auto">
          <a:xfrm flipH="1" flipV="1">
            <a:off x="7459473" y="1330044"/>
            <a:ext cx="961171" cy="2007317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9618870" name="Rechteck 1150822896"/>
          <p:cNvSpPr/>
          <p:nvPr/>
        </p:nvSpPr>
        <p:spPr bwMode="auto">
          <a:xfrm>
            <a:off x="3249230" y="3329763"/>
            <a:ext cx="612000" cy="360000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>
                <a:latin typeface="Open Sans"/>
                <a:cs typeface="Open Sans"/>
              </a:rPr>
              <a:t>2</a:t>
            </a:r>
          </a:p>
        </p:txBody>
      </p:sp>
      <p:sp>
        <p:nvSpPr>
          <p:cNvPr id="1590890023" name="Rechteck 1043270289"/>
          <p:cNvSpPr/>
          <p:nvPr/>
        </p:nvSpPr>
        <p:spPr bwMode="auto">
          <a:xfrm>
            <a:off x="4022433" y="3326645"/>
            <a:ext cx="612000" cy="360000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>
                <a:latin typeface="Open Sans"/>
                <a:cs typeface="Open Sans"/>
              </a:rPr>
              <a:t>3</a:t>
            </a:r>
          </a:p>
        </p:txBody>
      </p:sp>
      <p:sp>
        <p:nvSpPr>
          <p:cNvPr id="33112566" name="Rechteck 1140648177"/>
          <p:cNvSpPr/>
          <p:nvPr/>
        </p:nvSpPr>
        <p:spPr bwMode="auto">
          <a:xfrm>
            <a:off x="5832824" y="3337361"/>
            <a:ext cx="612000" cy="36000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>
                <a:latin typeface="Open Sans"/>
                <a:cs typeface="Open Sans"/>
              </a:rPr>
              <a:t>1</a:t>
            </a:r>
          </a:p>
        </p:txBody>
      </p:sp>
      <p:cxnSp>
        <p:nvCxnSpPr>
          <p:cNvPr id="444718896" name="Gerader Verbinder 1031158325"/>
          <p:cNvCxnSpPr>
            <a:cxnSpLocks/>
            <a:endCxn id="33112566" idx="2"/>
          </p:cNvCxnSpPr>
          <p:nvPr/>
        </p:nvCxnSpPr>
        <p:spPr bwMode="auto">
          <a:xfrm rot="16199934" flipV="1">
            <a:off x="6025865" y="3811129"/>
            <a:ext cx="227535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5601642" name="Gerader Verbinder 1638266354"/>
          <p:cNvCxnSpPr>
            <a:cxnSpLocks/>
            <a:endCxn id="29900552" idx="2"/>
          </p:cNvCxnSpPr>
          <p:nvPr/>
        </p:nvCxnSpPr>
        <p:spPr bwMode="auto">
          <a:xfrm rot="16199934" flipV="1">
            <a:off x="6778974" y="3806010"/>
            <a:ext cx="232491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59049" name="Gerader Verbinder 1608828063"/>
          <p:cNvCxnSpPr>
            <a:cxnSpLocks/>
            <a:endCxn id="920478757" idx="2"/>
          </p:cNvCxnSpPr>
          <p:nvPr/>
        </p:nvCxnSpPr>
        <p:spPr bwMode="auto">
          <a:xfrm rot="16199934">
            <a:off x="7553535" y="3811129"/>
            <a:ext cx="227535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00552" name="Rechteck 102840952"/>
          <p:cNvSpPr/>
          <p:nvPr/>
        </p:nvSpPr>
        <p:spPr bwMode="auto">
          <a:xfrm>
            <a:off x="6588100" y="3329763"/>
            <a:ext cx="612000" cy="36000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>
                <a:latin typeface="Open Sans"/>
                <a:cs typeface="Open Sans"/>
              </a:rPr>
              <a:t>2</a:t>
            </a:r>
          </a:p>
        </p:txBody>
      </p:sp>
      <p:sp>
        <p:nvSpPr>
          <p:cNvPr id="920478757" name="Rechteck 847480247"/>
          <p:cNvSpPr/>
          <p:nvPr/>
        </p:nvSpPr>
        <p:spPr bwMode="auto">
          <a:xfrm>
            <a:off x="7361304" y="3337361"/>
            <a:ext cx="612000" cy="36000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>
                <a:latin typeface="Open Sans"/>
                <a:cs typeface="Open Sans"/>
              </a:rPr>
              <a:t>3</a:t>
            </a:r>
          </a:p>
        </p:txBody>
      </p:sp>
      <p:sp>
        <p:nvSpPr>
          <p:cNvPr id="883164762" name="Rechteck 1464597544"/>
          <p:cNvSpPr/>
          <p:nvPr/>
        </p:nvSpPr>
        <p:spPr bwMode="auto">
          <a:xfrm>
            <a:off x="8114644" y="3337361"/>
            <a:ext cx="612000" cy="36000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>
                <a:latin typeface="Open Sans"/>
                <a:cs typeface="Open Sans"/>
              </a:rPr>
              <a:t>4</a:t>
            </a:r>
          </a:p>
        </p:txBody>
      </p:sp>
      <p:cxnSp>
        <p:nvCxnSpPr>
          <p:cNvPr id="531294244" name="Gerader Verbinder 1234877854"/>
          <p:cNvCxnSpPr>
            <a:cxnSpLocks/>
            <a:endCxn id="883164762" idx="2"/>
          </p:cNvCxnSpPr>
          <p:nvPr/>
        </p:nvCxnSpPr>
        <p:spPr bwMode="auto">
          <a:xfrm rot="16199934">
            <a:off x="8303136" y="3812158"/>
            <a:ext cx="229593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811690" name="Gerader Verbinder 18"/>
          <p:cNvCxnSpPr>
            <a:cxnSpLocks/>
            <a:stCxn id="1247743925" idx="0"/>
            <a:endCxn id="2044371334" idx="1"/>
          </p:cNvCxnSpPr>
          <p:nvPr/>
        </p:nvCxnSpPr>
        <p:spPr bwMode="auto">
          <a:xfrm flipV="1">
            <a:off x="2799954" y="1150044"/>
            <a:ext cx="691942" cy="2187317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lgDash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544841" name="Gerader Verbinder 19"/>
          <p:cNvCxnSpPr>
            <a:cxnSpLocks/>
            <a:stCxn id="649618870" idx="0"/>
            <a:endCxn id="843387947" idx="1"/>
          </p:cNvCxnSpPr>
          <p:nvPr/>
        </p:nvCxnSpPr>
        <p:spPr bwMode="auto">
          <a:xfrm flipV="1">
            <a:off x="3555230" y="1150040"/>
            <a:ext cx="1703823" cy="2179723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lgDash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652345" name="Gerader Verbinder 20"/>
          <p:cNvCxnSpPr>
            <a:cxnSpLocks/>
            <a:stCxn id="1590890023" idx="0"/>
            <a:endCxn id="1387511348" idx="1"/>
          </p:cNvCxnSpPr>
          <p:nvPr/>
        </p:nvCxnSpPr>
        <p:spPr bwMode="auto">
          <a:xfrm flipV="1">
            <a:off x="4328433" y="1150040"/>
            <a:ext cx="2554766" cy="2176605"/>
          </a:xfrm>
          <a:prstGeom prst="line">
            <a:avLst/>
          </a:prstGeom>
          <a:ln w="12699" cap="flat" cmpd="sng" algn="ctr">
            <a:solidFill>
              <a:srgbClr val="00305E"/>
            </a:solidFill>
            <a:prstDash val="lgDash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6261690" name="Textfeld 386683116"/>
          <p:cNvSpPr txBox="1"/>
          <p:nvPr/>
        </p:nvSpPr>
        <p:spPr bwMode="auto">
          <a:xfrm>
            <a:off x="2495392" y="3993172"/>
            <a:ext cx="2154159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i="1">
                <a:latin typeface="Open Sans"/>
                <a:ea typeface="Open Sans"/>
                <a:cs typeface="Open Sans"/>
              </a:rPr>
              <a:t>who        are         you</a:t>
            </a:r>
            <a:endParaRPr lang="en-US" i="1">
              <a:latin typeface="Open Sans"/>
              <a:cs typeface="Open Sans"/>
            </a:endParaRPr>
          </a:p>
        </p:txBody>
      </p:sp>
      <p:sp>
        <p:nvSpPr>
          <p:cNvPr id="57353319" name="Textfeld 386683116"/>
          <p:cNvSpPr txBox="1"/>
          <p:nvPr/>
        </p:nvSpPr>
        <p:spPr bwMode="auto">
          <a:xfrm>
            <a:off x="5832824" y="4328745"/>
            <a:ext cx="2846206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i="1">
                <a:solidFill>
                  <a:srgbClr val="C00000"/>
                </a:solidFill>
                <a:latin typeface="Open Sans"/>
                <a:ea typeface="Open Sans"/>
                <a:cs typeface="Open Sans"/>
              </a:rPr>
              <a:t>2             1             0            3 </a:t>
            </a:r>
            <a:endParaRPr lang="en-US" i="1">
              <a:latin typeface="Open Sans"/>
              <a:cs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9458531" name="Textfeld 579458530"/>
              <p:cNvSpPr txBox="1"/>
              <p:nvPr/>
            </p:nvSpPr>
            <p:spPr bwMode="auto">
              <a:xfrm>
                <a:off x="8263624" y="1474728"/>
                <a:ext cx="722393" cy="371768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l">
                  <a:defRPr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Open Sans"/>
                            <a:cs typeface="Open Sans"/>
                          </a:rPr>
                        </m:ctrlPr>
                      </m:accPr>
                      <m:e>
                        <m:r>
                          <a:rPr lang="de-DE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Open Sans"/>
                            <a:cs typeface="Open Sans"/>
                          </a:rPr>
                          <m:t>𝒌</m:t>
                        </m:r>
                      </m:e>
                    </m:acc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Open Sans"/>
                    <a:ea typeface="Open Sans"/>
                    <a:cs typeface="Open Sans"/>
                  </a:rPr>
                  <a:t> = 2</a:t>
                </a:r>
                <a:endParaRPr lang="en-US" i="1" dirty="0">
                  <a:latin typeface="Open Sans"/>
                  <a:cs typeface="Open Sans"/>
                </a:endParaRPr>
              </a:p>
            </p:txBody>
          </p:sp>
        </mc:Choice>
        <mc:Fallback xmlns="">
          <p:sp>
            <p:nvSpPr>
              <p:cNvPr id="579458531" name="Textfeld 5794585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63624" y="1474728"/>
                <a:ext cx="722393" cy="371768"/>
              </a:xfrm>
              <a:prstGeom prst="rect">
                <a:avLst/>
              </a:prstGeom>
              <a:blipFill>
                <a:blip r:embed="rId5"/>
                <a:stretch>
                  <a:fillRect t="-4918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8852080" name="Textfeld 386683116"/>
          <p:cNvSpPr txBox="1"/>
          <p:nvPr/>
        </p:nvSpPr>
        <p:spPr bwMode="auto">
          <a:xfrm>
            <a:off x="5883675" y="4695091"/>
            <a:ext cx="385340" cy="371768"/>
          </a:xfrm>
          <a:prstGeom prst="rect">
            <a:avLst/>
          </a:prstGeom>
          <a:solidFill>
            <a:schemeClr val="accent1"/>
          </a:solidFill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600" b="0" i="1" u="none" strike="noStrike" cap="none" spc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i</a:t>
            </a:r>
            <a:endParaRPr lang="en-US" i="1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738030749" name="Textfeld 386683116"/>
          <p:cNvSpPr txBox="1"/>
          <p:nvPr/>
        </p:nvSpPr>
        <p:spPr bwMode="auto">
          <a:xfrm>
            <a:off x="3861230" y="4496565"/>
            <a:ext cx="1836299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i="1" dirty="0">
                <a:solidFill>
                  <a:srgbClr val="C00000"/>
                </a:solidFill>
                <a:latin typeface="Open Sans"/>
                <a:ea typeface="Open Sans"/>
                <a:cs typeface="Open Sans"/>
              </a:rPr>
              <a:t>absolute count:</a:t>
            </a:r>
            <a:endParaRPr lang="en-US" i="1" dirty="0">
              <a:latin typeface="Open Sans"/>
              <a:cs typeface="Open Sans"/>
            </a:endParaRPr>
          </a:p>
        </p:txBody>
      </p:sp>
      <p:sp>
        <p:nvSpPr>
          <p:cNvPr id="1657461315" name="Textfeld 386683116"/>
          <p:cNvSpPr txBox="1"/>
          <p:nvPr/>
        </p:nvSpPr>
        <p:spPr bwMode="auto">
          <a:xfrm>
            <a:off x="3852231" y="5473243"/>
            <a:ext cx="1845298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i="1">
                <a:solidFill>
                  <a:srgbClr val="C00000"/>
                </a:solidFill>
                <a:latin typeface="Open Sans"/>
                <a:ea typeface="Open Sans"/>
                <a:cs typeface="Open Sans"/>
              </a:rPr>
              <a:t>accumulated similarities:</a:t>
            </a:r>
            <a:endParaRPr lang="en-US" i="1">
              <a:latin typeface="Open Sans"/>
              <a:cs typeface="Open Sans"/>
            </a:endParaRPr>
          </a:p>
        </p:txBody>
      </p:sp>
      <p:sp>
        <p:nvSpPr>
          <p:cNvPr id="999107396" name="Textfeld 386683116"/>
          <p:cNvSpPr txBox="1"/>
          <p:nvPr/>
        </p:nvSpPr>
        <p:spPr bwMode="auto">
          <a:xfrm>
            <a:off x="6614846" y="4695091"/>
            <a:ext cx="560750" cy="37176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600" b="0" i="1" u="none" strike="noStrike" cap="none" spc="0" dirty="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am</a:t>
            </a:r>
            <a:endParaRPr lang="en-US" i="1" dirty="0">
              <a:solidFill>
                <a:schemeClr val="tx2"/>
              </a:solidFill>
              <a:latin typeface="Open Sans"/>
              <a:cs typeface="Open Sans"/>
            </a:endParaRPr>
          </a:p>
        </p:txBody>
      </p:sp>
      <p:sp>
        <p:nvSpPr>
          <p:cNvPr id="91462294" name="Textfeld 386683116"/>
          <p:cNvSpPr txBox="1"/>
          <p:nvPr/>
        </p:nvSpPr>
        <p:spPr bwMode="auto">
          <a:xfrm>
            <a:off x="7386208" y="4695091"/>
            <a:ext cx="562189" cy="3717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600" b="0" i="1" u="none" strike="noStrike" cap="none" spc="0" dirty="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bat</a:t>
            </a:r>
            <a:endParaRPr lang="en-US" i="1" dirty="0">
              <a:solidFill>
                <a:schemeClr val="tx2"/>
              </a:solidFill>
              <a:latin typeface="Open Sans"/>
              <a:cs typeface="Open Sans"/>
            </a:endParaRPr>
          </a:p>
        </p:txBody>
      </p:sp>
      <p:sp>
        <p:nvSpPr>
          <p:cNvPr id="1870947568" name="Textfeld 386683116"/>
          <p:cNvSpPr txBox="1"/>
          <p:nvPr/>
        </p:nvSpPr>
        <p:spPr bwMode="auto">
          <a:xfrm>
            <a:off x="8069810" y="4695091"/>
            <a:ext cx="695046" cy="371768"/>
          </a:xfrm>
          <a:prstGeom prst="rect">
            <a:avLst/>
          </a:prstGeom>
          <a:solidFill>
            <a:schemeClr val="accent2"/>
          </a:solidFill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600" b="0" i="1" u="none" strike="noStrike" cap="none" spc="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man</a:t>
            </a:r>
            <a:endParaRPr lang="en-US" i="1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2017422895" name="Textfeld 386683116"/>
          <p:cNvSpPr txBox="1"/>
          <p:nvPr/>
        </p:nvSpPr>
        <p:spPr bwMode="auto">
          <a:xfrm>
            <a:off x="5886807" y="3931693"/>
            <a:ext cx="385339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600" b="0" i="1" u="none" strike="noStrike" cap="none" spc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 i</a:t>
            </a:r>
            <a:endParaRPr lang="en-US" i="1">
              <a:latin typeface="Open Sans"/>
              <a:cs typeface="Open Sans"/>
            </a:endParaRPr>
          </a:p>
        </p:txBody>
      </p:sp>
      <p:sp>
        <p:nvSpPr>
          <p:cNvPr id="547386074" name="Textfeld 386683116"/>
          <p:cNvSpPr txBox="1"/>
          <p:nvPr/>
        </p:nvSpPr>
        <p:spPr bwMode="auto">
          <a:xfrm>
            <a:off x="6617978" y="3931693"/>
            <a:ext cx="561109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600" b="0" i="1" u="none" strike="noStrike" cap="none" spc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am</a:t>
            </a:r>
            <a:endParaRPr lang="en-US" i="1">
              <a:latin typeface="Open Sans"/>
              <a:cs typeface="Open Sans"/>
            </a:endParaRPr>
          </a:p>
        </p:txBody>
      </p:sp>
      <p:sp>
        <p:nvSpPr>
          <p:cNvPr id="470957812" name="Textfeld 386683116"/>
          <p:cNvSpPr txBox="1"/>
          <p:nvPr/>
        </p:nvSpPr>
        <p:spPr bwMode="auto">
          <a:xfrm>
            <a:off x="7389340" y="3931693"/>
            <a:ext cx="562549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600" b="0" i="1" u="none" strike="noStrike" cap="none" spc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bat</a:t>
            </a:r>
            <a:endParaRPr lang="en-US" i="1">
              <a:latin typeface="Open Sans"/>
              <a:cs typeface="Open Sans"/>
            </a:endParaRPr>
          </a:p>
        </p:txBody>
      </p:sp>
      <p:sp>
        <p:nvSpPr>
          <p:cNvPr id="662940644" name="Textfeld 386683116"/>
          <p:cNvSpPr txBox="1"/>
          <p:nvPr/>
        </p:nvSpPr>
        <p:spPr bwMode="auto">
          <a:xfrm>
            <a:off x="8072942" y="3931693"/>
            <a:ext cx="695405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600" b="0" i="1" u="none" strike="noStrike" cap="none" spc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man</a:t>
            </a:r>
            <a:endParaRPr lang="en-US" i="1">
              <a:latin typeface="Open Sans"/>
              <a:cs typeface="Open Sans"/>
            </a:endParaRPr>
          </a:p>
        </p:txBody>
      </p:sp>
      <p:sp>
        <p:nvSpPr>
          <p:cNvPr id="1376052603" name="Textfeld 386683116"/>
          <p:cNvSpPr txBox="1"/>
          <p:nvPr/>
        </p:nvSpPr>
        <p:spPr bwMode="auto">
          <a:xfrm>
            <a:off x="5596250" y="5305423"/>
            <a:ext cx="1085334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i="1">
                <a:solidFill>
                  <a:srgbClr val="C00000"/>
                </a:solidFill>
                <a:latin typeface="Open Sans"/>
                <a:ea typeface="Open Sans"/>
                <a:cs typeface="Open Sans"/>
              </a:rPr>
              <a:t>0.8 + 0.7</a:t>
            </a:r>
            <a:endParaRPr lang="en-US" i="1">
              <a:latin typeface="Open Sans"/>
              <a:cs typeface="Open Sans"/>
            </a:endParaRPr>
          </a:p>
        </p:txBody>
      </p:sp>
      <p:sp>
        <p:nvSpPr>
          <p:cNvPr id="89946895" name="Textfeld 386683116"/>
          <p:cNvSpPr txBox="1"/>
          <p:nvPr/>
        </p:nvSpPr>
        <p:spPr bwMode="auto">
          <a:xfrm>
            <a:off x="6382850" y="5305423"/>
            <a:ext cx="1086053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i="1">
                <a:solidFill>
                  <a:srgbClr val="C00000"/>
                </a:solidFill>
                <a:latin typeface="Open Sans"/>
                <a:ea typeface="Open Sans"/>
                <a:cs typeface="Open Sans"/>
              </a:rPr>
              <a:t>0.9</a:t>
            </a:r>
            <a:endParaRPr lang="en-US" i="1">
              <a:latin typeface="Open Sans"/>
              <a:cs typeface="Open Sans"/>
            </a:endParaRPr>
          </a:p>
        </p:txBody>
      </p:sp>
      <p:sp>
        <p:nvSpPr>
          <p:cNvPr id="872407204" name="Textfeld 386683116"/>
          <p:cNvSpPr txBox="1"/>
          <p:nvPr/>
        </p:nvSpPr>
        <p:spPr bwMode="auto">
          <a:xfrm>
            <a:off x="7798469" y="5305423"/>
            <a:ext cx="1491720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i="1">
                <a:solidFill>
                  <a:srgbClr val="C00000"/>
                </a:solidFill>
                <a:latin typeface="Open Sans"/>
                <a:ea typeface="Open Sans"/>
                <a:cs typeface="Open Sans"/>
              </a:rPr>
              <a:t>0.5 + 0.2 + 0.1</a:t>
            </a:r>
            <a:endParaRPr lang="en-US" i="1">
              <a:latin typeface="Open Sans"/>
              <a:cs typeface="Open Sans"/>
            </a:endParaRPr>
          </a:p>
        </p:txBody>
      </p:sp>
      <p:sp>
        <p:nvSpPr>
          <p:cNvPr id="1322455966" name="Textfeld 386683116"/>
          <p:cNvSpPr txBox="1"/>
          <p:nvPr/>
        </p:nvSpPr>
        <p:spPr bwMode="auto">
          <a:xfrm>
            <a:off x="5886807" y="5687190"/>
            <a:ext cx="385699" cy="371768"/>
          </a:xfrm>
          <a:prstGeom prst="rect">
            <a:avLst/>
          </a:prstGeom>
          <a:solidFill>
            <a:schemeClr val="accent2"/>
          </a:solidFill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600" b="0" i="1" u="none" strike="noStrike" cap="none" spc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i</a:t>
            </a:r>
            <a:endParaRPr lang="en-US" i="1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883323331" name="Textfeld 386683116"/>
          <p:cNvSpPr txBox="1"/>
          <p:nvPr/>
        </p:nvSpPr>
        <p:spPr bwMode="auto">
          <a:xfrm>
            <a:off x="6617979" y="5687190"/>
            <a:ext cx="561109" cy="371768"/>
          </a:xfrm>
          <a:prstGeom prst="rect">
            <a:avLst/>
          </a:prstGeom>
          <a:solidFill>
            <a:schemeClr val="accent1"/>
          </a:solidFill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600" b="0" i="1" u="none" strike="noStrike" cap="none" spc="0" dirty="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am</a:t>
            </a:r>
            <a:endParaRPr lang="en-US" i="1" dirty="0">
              <a:solidFill>
                <a:schemeClr val="tx2"/>
              </a:solidFill>
              <a:latin typeface="Open Sans"/>
              <a:cs typeface="Open Sans"/>
            </a:endParaRPr>
          </a:p>
        </p:txBody>
      </p:sp>
      <p:sp>
        <p:nvSpPr>
          <p:cNvPr id="621045863" name="Textfeld 386683116"/>
          <p:cNvSpPr txBox="1"/>
          <p:nvPr/>
        </p:nvSpPr>
        <p:spPr bwMode="auto">
          <a:xfrm>
            <a:off x="7389340" y="5687190"/>
            <a:ext cx="562549" cy="3717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600" b="0" i="1" u="none" strike="noStrike" cap="none" spc="0" dirty="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bat</a:t>
            </a:r>
            <a:endParaRPr lang="en-US" i="1" dirty="0">
              <a:solidFill>
                <a:schemeClr val="tx2"/>
              </a:solidFill>
              <a:latin typeface="Open Sans"/>
              <a:cs typeface="Open Sans"/>
            </a:endParaRPr>
          </a:p>
        </p:txBody>
      </p:sp>
      <p:sp>
        <p:nvSpPr>
          <p:cNvPr id="1468106801" name="Textfeld 386683116"/>
          <p:cNvSpPr txBox="1"/>
          <p:nvPr/>
        </p:nvSpPr>
        <p:spPr bwMode="auto">
          <a:xfrm>
            <a:off x="8072942" y="5687190"/>
            <a:ext cx="695405" cy="371768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600" b="0" i="1" u="none" strike="noStrike" cap="none" spc="0" dirty="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man</a:t>
            </a:r>
            <a:endParaRPr lang="en-US" i="1" dirty="0">
              <a:solidFill>
                <a:schemeClr val="tx2"/>
              </a:solidFill>
              <a:latin typeface="Open Sans"/>
              <a:cs typeface="Open Sans"/>
            </a:endParaRPr>
          </a:p>
        </p:txBody>
      </p:sp>
      <p:sp>
        <p:nvSpPr>
          <p:cNvPr id="991582283" name="Textfeld 991582282"/>
          <p:cNvSpPr txBox="1"/>
          <p:nvPr/>
        </p:nvSpPr>
        <p:spPr bwMode="auto">
          <a:xfrm>
            <a:off x="5531999" y="2984977"/>
            <a:ext cx="529525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defRPr/>
            </a:pPr>
            <a:r>
              <a:rPr lang="en-US" sz="1400" b="0" i="0" dirty="0">
                <a:solidFill>
                  <a:srgbClr val="C00000"/>
                </a:solidFill>
                <a:latin typeface="Open Sans"/>
                <a:ea typeface="Open Sans"/>
                <a:cs typeface="Open Sans"/>
              </a:rPr>
              <a:t>0.8</a:t>
            </a:r>
            <a:endParaRPr lang="en-US" sz="1400" i="1" dirty="0">
              <a:latin typeface="Open Sans"/>
              <a:cs typeface="Open Sans"/>
            </a:endParaRPr>
          </a:p>
        </p:txBody>
      </p:sp>
      <p:sp>
        <p:nvSpPr>
          <p:cNvPr id="856847591" name="Textfeld 856847590"/>
          <p:cNvSpPr txBox="1"/>
          <p:nvPr/>
        </p:nvSpPr>
        <p:spPr bwMode="auto">
          <a:xfrm>
            <a:off x="6202158" y="3000192"/>
            <a:ext cx="532404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defRPr/>
            </a:pPr>
            <a:r>
              <a:rPr lang="en-US" sz="1400" b="0" i="0" dirty="0">
                <a:solidFill>
                  <a:srgbClr val="C00000"/>
                </a:solidFill>
                <a:latin typeface="Open Sans"/>
                <a:ea typeface="Open Sans"/>
                <a:cs typeface="Open Sans"/>
              </a:rPr>
              <a:t>0.7</a:t>
            </a:r>
            <a:endParaRPr lang="en-US" sz="1400" i="1" dirty="0">
              <a:latin typeface="Open Sans"/>
              <a:cs typeface="Open Sans"/>
            </a:endParaRPr>
          </a:p>
        </p:txBody>
      </p:sp>
      <p:sp>
        <p:nvSpPr>
          <p:cNvPr id="1022819005" name="Textfeld 1022819004"/>
          <p:cNvSpPr txBox="1"/>
          <p:nvPr/>
        </p:nvSpPr>
        <p:spPr bwMode="auto">
          <a:xfrm>
            <a:off x="6852757" y="2996854"/>
            <a:ext cx="531684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defRPr/>
            </a:pPr>
            <a:r>
              <a:rPr lang="en-US" sz="1400" b="0" i="0" dirty="0">
                <a:solidFill>
                  <a:srgbClr val="C00000"/>
                </a:solidFill>
                <a:latin typeface="Open Sans"/>
                <a:ea typeface="Open Sans"/>
                <a:cs typeface="Open Sans"/>
              </a:rPr>
              <a:t>0.9</a:t>
            </a:r>
            <a:endParaRPr lang="en-US" sz="1400" i="1" dirty="0">
              <a:latin typeface="Open Sans"/>
              <a:cs typeface="Open Sans"/>
            </a:endParaRPr>
          </a:p>
        </p:txBody>
      </p:sp>
      <p:sp>
        <p:nvSpPr>
          <p:cNvPr id="1433192656" name="Textfeld 1433192655"/>
          <p:cNvSpPr txBox="1"/>
          <p:nvPr/>
        </p:nvSpPr>
        <p:spPr bwMode="auto">
          <a:xfrm>
            <a:off x="8209988" y="2829624"/>
            <a:ext cx="532044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defRPr/>
            </a:pPr>
            <a:r>
              <a:rPr lang="en-US" sz="1400" b="0" i="0" dirty="0">
                <a:solidFill>
                  <a:srgbClr val="C00000"/>
                </a:solidFill>
                <a:latin typeface="Open Sans"/>
                <a:ea typeface="Open Sans"/>
                <a:cs typeface="Open Sans"/>
              </a:rPr>
              <a:t>0.1</a:t>
            </a:r>
            <a:endParaRPr lang="en-US" sz="1400" i="1" dirty="0">
              <a:latin typeface="Open Sans"/>
              <a:cs typeface="Open Sans"/>
            </a:endParaRPr>
          </a:p>
        </p:txBody>
      </p:sp>
      <p:sp>
        <p:nvSpPr>
          <p:cNvPr id="733735197" name="Textfeld 733735196"/>
          <p:cNvSpPr txBox="1"/>
          <p:nvPr/>
        </p:nvSpPr>
        <p:spPr bwMode="auto">
          <a:xfrm>
            <a:off x="7661557" y="2521121"/>
            <a:ext cx="532044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defRPr/>
            </a:pPr>
            <a:r>
              <a:rPr lang="en-US" sz="1400" b="0" i="0" dirty="0">
                <a:solidFill>
                  <a:srgbClr val="C00000"/>
                </a:solidFill>
                <a:latin typeface="Open Sans"/>
                <a:ea typeface="Open Sans"/>
                <a:cs typeface="Open Sans"/>
              </a:rPr>
              <a:t>0.2</a:t>
            </a:r>
            <a:endParaRPr lang="en-US" sz="1400" i="1" dirty="0">
              <a:latin typeface="Open Sans"/>
              <a:cs typeface="Open Sans"/>
            </a:endParaRPr>
          </a:p>
        </p:txBody>
      </p:sp>
      <p:sp>
        <p:nvSpPr>
          <p:cNvPr id="1329989208" name="Textfeld 1329989207"/>
          <p:cNvSpPr txBox="1"/>
          <p:nvPr/>
        </p:nvSpPr>
        <p:spPr bwMode="auto">
          <a:xfrm>
            <a:off x="7690432" y="3063139"/>
            <a:ext cx="532764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defRPr/>
            </a:pPr>
            <a:r>
              <a:rPr lang="en-US" sz="1400" b="0" i="0" dirty="0">
                <a:solidFill>
                  <a:srgbClr val="C00000"/>
                </a:solidFill>
                <a:latin typeface="Open Sans"/>
                <a:ea typeface="Open Sans"/>
                <a:cs typeface="Open Sans"/>
              </a:rPr>
              <a:t>0.5</a:t>
            </a:r>
            <a:endParaRPr lang="en-US" sz="1400" i="1" dirty="0">
              <a:latin typeface="Open Sans"/>
              <a:cs typeface="Open Sans"/>
            </a:endParaRPr>
          </a:p>
        </p:txBody>
      </p:sp>
      <p:cxnSp>
        <p:nvCxnSpPr>
          <p:cNvPr id="1956189847" name="Gerader Verbinder 4"/>
          <p:cNvCxnSpPr>
            <a:cxnSpLocks/>
            <a:stCxn id="33112566" idx="0"/>
            <a:endCxn id="1387511348" idx="2"/>
          </p:cNvCxnSpPr>
          <p:nvPr/>
        </p:nvCxnSpPr>
        <p:spPr bwMode="auto">
          <a:xfrm flipV="1">
            <a:off x="6138824" y="1330044"/>
            <a:ext cx="1320649" cy="2007317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0907996" name="Gerader Verbinder 6"/>
          <p:cNvCxnSpPr>
            <a:cxnSpLocks/>
            <a:stCxn id="29900552" idx="0"/>
            <a:endCxn id="843387947" idx="2"/>
          </p:cNvCxnSpPr>
          <p:nvPr/>
        </p:nvCxnSpPr>
        <p:spPr bwMode="auto">
          <a:xfrm flipH="1" flipV="1">
            <a:off x="5835327" y="1330044"/>
            <a:ext cx="1058773" cy="1999719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183361" name="Gerader Verbinder 2"/>
          <p:cNvCxnSpPr>
            <a:cxnSpLocks/>
            <a:stCxn id="33112566" idx="0"/>
            <a:endCxn id="2044371334" idx="2"/>
          </p:cNvCxnSpPr>
          <p:nvPr/>
        </p:nvCxnSpPr>
        <p:spPr bwMode="auto">
          <a:xfrm flipH="1" flipV="1">
            <a:off x="4105484" y="1330044"/>
            <a:ext cx="2033340" cy="2007317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85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03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10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6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947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46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05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46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40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45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32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04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106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58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84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819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989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19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735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9860544" name="Titel 3"/>
          <p:cNvSpPr>
            <a:spLocks noGrp="1"/>
          </p:cNvSpPr>
          <p:nvPr>
            <p:ph type="title"/>
          </p:nvPr>
        </p:nvSpPr>
        <p:spPr bwMode="auto">
          <a:xfrm>
            <a:off x="874710" y="346073"/>
            <a:ext cx="10580686" cy="68421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2600" b="1" i="0" u="none" strike="noStrike" cap="none" spc="0">
                <a:solidFill>
                  <a:schemeClr val="tx2"/>
                </a:solidFill>
                <a:latin typeface="Open Sans"/>
                <a:cs typeface="Open Sans"/>
              </a:rPr>
              <a:t>Example – Absolute Count, Accumulated Similarities</a:t>
            </a:r>
            <a:br>
              <a:rPr lang="de-DE" sz="2600" b="1" i="0" u="none" strike="noStrike" cap="none" spc="0">
                <a:solidFill>
                  <a:schemeClr val="tx2"/>
                </a:solidFill>
                <a:latin typeface="Open Sans"/>
                <a:cs typeface="Open Sans"/>
              </a:rPr>
            </a:br>
            <a:endParaRPr sz="2600"/>
          </a:p>
        </p:txBody>
      </p:sp>
      <p:sp>
        <p:nvSpPr>
          <p:cNvPr id="777147055" name="Inhaltsplatzhalter 5"/>
          <p:cNvSpPr>
            <a:spLocks noGrp="1"/>
          </p:cNvSpPr>
          <p:nvPr>
            <p:ph sz="quarter" idx="10"/>
          </p:nvPr>
        </p:nvSpPr>
        <p:spPr bwMode="auto">
          <a:xfrm>
            <a:off x="874710" y="4341201"/>
            <a:ext cx="10580688" cy="1488097"/>
          </a:xfrm>
        </p:spPr>
        <p:txBody>
          <a:bodyPr/>
          <a:lstStyle>
            <a:lvl1pPr>
              <a:spcBef>
                <a:spcPts val="1199"/>
              </a:spcBef>
              <a:defRPr/>
            </a:lvl1pPr>
            <a:lvl3pPr>
              <a:spcBef>
                <a:spcPts val="1199"/>
              </a:spcBef>
              <a:defRPr/>
            </a:lvl3pPr>
          </a:lstStyle>
          <a:p>
            <a:pPr marL="261850" indent="-261850"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ColBERT was not trained to answer questions</a:t>
            </a:r>
            <a:endParaRPr lang="de-DE" sz="1600" b="0" i="0" u="none" strike="noStrike" cap="none" spc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highest similarities found in words that lead to the answer</a:t>
            </a:r>
            <a:endParaRPr lang="de-DE" sz="1600" b="0" i="0" u="none" strike="noStrike" cap="none" spc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actual answer is not relevant to decide whether the question is answered </a:t>
            </a:r>
          </a:p>
        </p:txBody>
      </p:sp>
      <p:pic>
        <p:nvPicPr>
          <p:cNvPr id="835986362" name="Grafik 835986361"/>
          <p:cNvPicPr>
            <a:picLocks noChangeAspect="1"/>
          </p:cNvPicPr>
          <p:nvPr/>
        </p:nvPicPr>
        <p:blipFill>
          <a:blip r:embed="rId2"/>
          <a:srcRect b="86516"/>
          <a:stretch/>
        </p:blipFill>
        <p:spPr bwMode="auto">
          <a:xfrm>
            <a:off x="711602" y="1225362"/>
            <a:ext cx="10906903" cy="551416"/>
          </a:xfrm>
          <a:prstGeom prst="rect">
            <a:avLst/>
          </a:prstGeom>
        </p:spPr>
      </p:pic>
      <p:pic>
        <p:nvPicPr>
          <p:cNvPr id="2014136788" name="Grafik 2014136787"/>
          <p:cNvPicPr>
            <a:picLocks noChangeAspect="1"/>
          </p:cNvPicPr>
          <p:nvPr/>
        </p:nvPicPr>
        <p:blipFill>
          <a:blip r:embed="rId2"/>
          <a:srcRect t="46180"/>
          <a:stretch/>
        </p:blipFill>
        <p:spPr bwMode="auto">
          <a:xfrm>
            <a:off x="711602" y="1776778"/>
            <a:ext cx="10906902" cy="2200956"/>
          </a:xfrm>
          <a:prstGeom prst="rect">
            <a:avLst/>
          </a:prstGeom>
        </p:spPr>
      </p:pic>
      <p:cxnSp>
        <p:nvCxnSpPr>
          <p:cNvPr id="2" name="Gerader Verbinder 1"/>
          <p:cNvCxnSpPr>
            <a:cxnSpLocks/>
          </p:cNvCxnSpPr>
          <p:nvPr/>
        </p:nvCxnSpPr>
        <p:spPr bwMode="auto">
          <a:xfrm>
            <a:off x="1815288" y="2784230"/>
            <a:ext cx="3242163" cy="0"/>
          </a:xfrm>
          <a:prstGeom prst="line">
            <a:avLst/>
          </a:prstGeom>
          <a:ln w="38099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807269" name="Gerader Verbinder 793807268"/>
          <p:cNvCxnSpPr>
            <a:cxnSpLocks/>
          </p:cNvCxnSpPr>
          <p:nvPr/>
        </p:nvCxnSpPr>
        <p:spPr bwMode="auto">
          <a:xfrm>
            <a:off x="5533701" y="2783870"/>
            <a:ext cx="631352" cy="0"/>
          </a:xfrm>
          <a:prstGeom prst="line">
            <a:avLst/>
          </a:prstGeom>
          <a:ln w="38099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1181462" name="Gerader Verbinder 1691181461"/>
          <p:cNvCxnSpPr>
            <a:cxnSpLocks/>
          </p:cNvCxnSpPr>
          <p:nvPr/>
        </p:nvCxnSpPr>
        <p:spPr bwMode="auto">
          <a:xfrm flipV="1">
            <a:off x="9056485" y="2784230"/>
            <a:ext cx="1221398" cy="0"/>
          </a:xfrm>
          <a:prstGeom prst="line">
            <a:avLst/>
          </a:prstGeom>
          <a:ln w="38099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843244" name="Gerader Verbinder 1143843243"/>
          <p:cNvCxnSpPr>
            <a:cxnSpLocks/>
          </p:cNvCxnSpPr>
          <p:nvPr/>
        </p:nvCxnSpPr>
        <p:spPr bwMode="auto">
          <a:xfrm>
            <a:off x="1815288" y="4035308"/>
            <a:ext cx="3242162" cy="0"/>
          </a:xfrm>
          <a:prstGeom prst="line">
            <a:avLst/>
          </a:prstGeom>
          <a:ln w="38099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953242" name="Gerader Verbinder 1108953241"/>
          <p:cNvCxnSpPr>
            <a:cxnSpLocks/>
          </p:cNvCxnSpPr>
          <p:nvPr/>
        </p:nvCxnSpPr>
        <p:spPr bwMode="auto">
          <a:xfrm>
            <a:off x="5533701" y="4034948"/>
            <a:ext cx="631352" cy="0"/>
          </a:xfrm>
          <a:prstGeom prst="line">
            <a:avLst/>
          </a:prstGeom>
          <a:ln w="38099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149072" name="Gerader Verbinder 1380149071"/>
          <p:cNvCxnSpPr>
            <a:cxnSpLocks/>
          </p:cNvCxnSpPr>
          <p:nvPr/>
        </p:nvCxnSpPr>
        <p:spPr bwMode="auto">
          <a:xfrm flipV="1">
            <a:off x="9056485" y="4035308"/>
            <a:ext cx="1221397" cy="0"/>
          </a:xfrm>
          <a:prstGeom prst="line">
            <a:avLst/>
          </a:prstGeom>
          <a:ln w="38099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6724282" name="Titel 3"/>
          <p:cNvSpPr>
            <a:spLocks noGrp="1"/>
          </p:cNvSpPr>
          <p:nvPr>
            <p:ph type="title"/>
          </p:nvPr>
        </p:nvSpPr>
        <p:spPr bwMode="auto">
          <a:xfrm>
            <a:off x="874710" y="346074"/>
            <a:ext cx="10580686" cy="684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dirty="0"/>
              <a:t>Locating the Answer in the Passage </a:t>
            </a:r>
          </a:p>
        </p:txBody>
      </p:sp>
      <p:sp>
        <p:nvSpPr>
          <p:cNvPr id="397346972" name="Inhaltsplatzhalter 5"/>
          <p:cNvSpPr>
            <a:spLocks noGrp="1"/>
          </p:cNvSpPr>
          <p:nvPr>
            <p:ph sz="quarter" idx="10"/>
          </p:nvPr>
        </p:nvSpPr>
        <p:spPr bwMode="auto">
          <a:xfrm>
            <a:off x="884235" y="856517"/>
            <a:ext cx="10580688" cy="2953482"/>
          </a:xfrm>
        </p:spPr>
        <p:txBody>
          <a:bodyPr/>
          <a:lstStyle>
            <a:lvl1pPr>
              <a:spcBef>
                <a:spcPts val="1199"/>
              </a:spcBef>
              <a:defRPr/>
            </a:lvl1pPr>
            <a:lvl3pPr>
              <a:spcBef>
                <a:spcPts val="1199"/>
              </a:spcBef>
              <a:defRPr/>
            </a:lvl3pPr>
          </a:lstStyle>
          <a:p>
            <a:pPr>
              <a:defRPr/>
            </a:pPr>
            <a:r>
              <a:rPr lang="de-DE" sz="1600" b="1" i="0" u="none" strike="noStrike" cap="none" spc="0" dirty="0">
                <a:solidFill>
                  <a:schemeClr val="tx2"/>
                </a:solidFill>
                <a:latin typeface="Open Sans"/>
                <a:ea typeface="+mn-ea"/>
                <a:cs typeface="+mn-cs"/>
              </a:rPr>
              <a:t>Kernel Density </a:t>
            </a:r>
            <a:r>
              <a:rPr lang="de-DE" sz="1600" b="1" i="0" u="none" strike="noStrike" cap="none" spc="0" dirty="0" err="1">
                <a:solidFill>
                  <a:schemeClr val="tx2"/>
                </a:solidFill>
                <a:latin typeface="Open Sans"/>
                <a:ea typeface="+mn-ea"/>
                <a:cs typeface="+mn-cs"/>
              </a:rPr>
              <a:t>Estimation</a:t>
            </a:r>
            <a:r>
              <a:rPr lang="de-DE" sz="1600" b="1" i="0" u="none" strike="noStrike" cap="none" spc="0" dirty="0">
                <a:solidFill>
                  <a:schemeClr val="tx2"/>
                </a:solidFill>
                <a:latin typeface="Open Sans"/>
                <a:ea typeface="+mn-ea"/>
                <a:cs typeface="+mn-cs"/>
              </a:rPr>
              <a:t> (KDE)</a:t>
            </a:r>
            <a:r>
              <a:rPr b="1" dirty="0"/>
              <a:t>:</a:t>
            </a:r>
          </a:p>
          <a:p>
            <a:pPr>
              <a:defRPr/>
            </a:pPr>
            <a:endParaRPr dirty="0"/>
          </a:p>
        </p:txBody>
      </p:sp>
      <p:sp>
        <p:nvSpPr>
          <p:cNvPr id="1872327594" name="Textfeld 386683116"/>
          <p:cNvSpPr txBox="1"/>
          <p:nvPr/>
        </p:nvSpPr>
        <p:spPr bwMode="auto">
          <a:xfrm>
            <a:off x="3532076" y="5061437"/>
            <a:ext cx="4021249" cy="3717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i="1" dirty="0">
                <a:solidFill>
                  <a:srgbClr val="C00000"/>
                </a:solidFill>
                <a:latin typeface="Open Sans"/>
                <a:ea typeface="Open Sans"/>
                <a:cs typeface="Open Sans"/>
              </a:rPr>
              <a:t>2                  1                   0                   3 </a:t>
            </a:r>
            <a:endParaRPr lang="en-US" i="1" dirty="0">
              <a:latin typeface="Open Sans"/>
              <a:cs typeface="Open Sans"/>
            </a:endParaRPr>
          </a:p>
        </p:txBody>
      </p:sp>
      <p:sp>
        <p:nvSpPr>
          <p:cNvPr id="1128475597" name="Textfeld 386683116"/>
          <p:cNvSpPr txBox="1"/>
          <p:nvPr/>
        </p:nvSpPr>
        <p:spPr bwMode="auto">
          <a:xfrm>
            <a:off x="1741459" y="5170544"/>
            <a:ext cx="1836658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i="1" dirty="0">
                <a:solidFill>
                  <a:srgbClr val="C00000"/>
                </a:solidFill>
                <a:latin typeface="Open Sans"/>
                <a:ea typeface="Open Sans"/>
                <a:cs typeface="Open Sans"/>
              </a:rPr>
              <a:t>absolute count:</a:t>
            </a:r>
            <a:endParaRPr lang="en-US" i="1" dirty="0">
              <a:latin typeface="Open Sans"/>
              <a:cs typeface="Open Sans"/>
            </a:endParaRPr>
          </a:p>
        </p:txBody>
      </p:sp>
      <p:sp>
        <p:nvSpPr>
          <p:cNvPr id="811389591" name="Textfeld 811389590"/>
          <p:cNvSpPr txBox="1"/>
          <p:nvPr/>
        </p:nvSpPr>
        <p:spPr bwMode="auto">
          <a:xfrm>
            <a:off x="821906" y="1214717"/>
            <a:ext cx="10546173" cy="651204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61849" indent="-261849">
              <a:buFont typeface="Arial"/>
              <a:buChar char="•"/>
              <a:defRPr/>
            </a:pPr>
            <a:r>
              <a:rPr lang="de-DE" sz="1600" b="0" i="0" u="none" strike="noStrike" cap="none" spc="0" dirty="0" err="1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assumption</a:t>
            </a:r>
            <a:r>
              <a:rPr lang="de-DE" sz="1600" b="0" i="0" u="none" strike="noStrike" cap="none" spc="0" dirty="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: </a:t>
            </a:r>
            <a:r>
              <a:rPr lang="de-DE" sz="1600" b="0" i="0" u="none" strike="noStrike" cap="none" spc="0" dirty="0" err="1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the</a:t>
            </a:r>
            <a:r>
              <a:rPr lang="de-DE" sz="1600" b="0" i="0" u="none" strike="noStrike" cap="none" spc="0" dirty="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de-DE" sz="1600" b="0" i="0" u="none" strike="noStrike" cap="none" spc="0" dirty="0" err="1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answer</a:t>
            </a:r>
            <a:r>
              <a:rPr lang="de-DE" sz="1600" b="0" i="0" u="none" strike="noStrike" cap="none" spc="0" dirty="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de-DE" sz="1600" b="0" i="0" u="none" strike="noStrike" cap="none" spc="0" dirty="0" err="1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is</a:t>
            </a:r>
            <a:r>
              <a:rPr lang="de-DE" sz="1600" b="0" i="0" u="none" strike="noStrike" cap="none" spc="0" dirty="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de-DE" sz="1600" b="0" i="0" u="none" strike="noStrike" cap="none" spc="0" dirty="0" err="1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located</a:t>
            </a:r>
            <a:r>
              <a:rPr lang="de-DE" sz="1600" b="0" i="0" u="none" strike="noStrike" cap="none" spc="0" dirty="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 in </a:t>
            </a:r>
            <a:r>
              <a:rPr lang="de-DE" sz="1600" b="0" i="0" u="none" strike="noStrike" cap="none" spc="0" dirty="0" err="1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areas</a:t>
            </a:r>
            <a:r>
              <a:rPr lang="de-DE" sz="1600" b="0" i="0" u="none" strike="noStrike" cap="none" spc="0" dirty="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de-DE" sz="1600" b="0" i="0" u="none" strike="noStrike" cap="none" spc="0" dirty="0" err="1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with</a:t>
            </a:r>
            <a:r>
              <a:rPr lang="de-DE" sz="1600" b="0" i="0" u="none" strike="noStrike" cap="none" spc="0" dirty="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 a high </a:t>
            </a:r>
            <a:r>
              <a:rPr lang="de-DE" sz="1600" b="0" i="0" u="none" strike="noStrike" cap="none" spc="0" dirty="0" err="1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concentration</a:t>
            </a:r>
            <a:r>
              <a:rPr lang="de-DE" sz="1600" b="0" i="0" u="none" strike="noStrike" cap="none" spc="0" dirty="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de-DE" sz="1600" b="0" i="0" u="none" strike="noStrike" cap="none" spc="0" dirty="0" err="1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of</a:t>
            </a:r>
            <a:r>
              <a:rPr lang="de-DE" sz="1600" b="0" i="0" u="none" strike="noStrike" cap="none" spc="0" dirty="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 relevant </a:t>
            </a:r>
            <a:r>
              <a:rPr lang="de-DE" sz="1600" b="0" i="0" u="none" strike="noStrike" cap="none" spc="0" dirty="0" err="1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tokens</a:t>
            </a:r>
            <a:endParaRPr dirty="0"/>
          </a:p>
          <a:p>
            <a:pPr>
              <a:defRPr/>
            </a:pPr>
            <a:endParaRPr dirty="0"/>
          </a:p>
        </p:txBody>
      </p:sp>
      <p:sp>
        <p:nvSpPr>
          <p:cNvPr id="2" name="Textfeld 386683116">
            <a:extLst>
              <a:ext uri="{FF2B5EF4-FFF2-40B4-BE49-F238E27FC236}">
                <a16:creationId xmlns:a16="http://schemas.microsoft.com/office/drawing/2014/main" id="{F89B1CD6-7C5A-A48A-C07F-C92D698C6D38}"/>
              </a:ext>
            </a:extLst>
          </p:cNvPr>
          <p:cNvSpPr txBox="1"/>
          <p:nvPr/>
        </p:nvSpPr>
        <p:spPr bwMode="auto">
          <a:xfrm>
            <a:off x="3689359" y="5442023"/>
            <a:ext cx="385340" cy="371768"/>
          </a:xfrm>
          <a:prstGeom prst="rect">
            <a:avLst/>
          </a:prstGeom>
          <a:solidFill>
            <a:schemeClr val="accent1"/>
          </a:solidFill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600" b="0" i="1" u="none" strike="noStrike" cap="none" spc="0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i</a:t>
            </a:r>
            <a:endParaRPr lang="en-US" i="1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3" name="Textfeld 386683116">
            <a:extLst>
              <a:ext uri="{FF2B5EF4-FFF2-40B4-BE49-F238E27FC236}">
                <a16:creationId xmlns:a16="http://schemas.microsoft.com/office/drawing/2014/main" id="{E8BD61E8-A3DF-CD8F-9F7E-BB6306B95FC8}"/>
              </a:ext>
            </a:extLst>
          </p:cNvPr>
          <p:cNvSpPr txBox="1"/>
          <p:nvPr/>
        </p:nvSpPr>
        <p:spPr bwMode="auto">
          <a:xfrm>
            <a:off x="4687230" y="5442023"/>
            <a:ext cx="560750" cy="371768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600" b="0" i="1" u="none" strike="noStrike" cap="none" spc="0" dirty="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am</a:t>
            </a:r>
            <a:endParaRPr lang="en-US" i="1" dirty="0">
              <a:solidFill>
                <a:schemeClr val="tx2"/>
              </a:solidFill>
              <a:latin typeface="Open Sans"/>
              <a:cs typeface="Open Sans"/>
            </a:endParaRPr>
          </a:p>
        </p:txBody>
      </p:sp>
      <p:sp>
        <p:nvSpPr>
          <p:cNvPr id="4" name="Textfeld 386683116">
            <a:extLst>
              <a:ext uri="{FF2B5EF4-FFF2-40B4-BE49-F238E27FC236}">
                <a16:creationId xmlns:a16="http://schemas.microsoft.com/office/drawing/2014/main" id="{0EB84305-1A02-501A-CD2A-42441E732C74}"/>
              </a:ext>
            </a:extLst>
          </p:cNvPr>
          <p:cNvSpPr txBox="1"/>
          <p:nvPr/>
        </p:nvSpPr>
        <p:spPr bwMode="auto">
          <a:xfrm>
            <a:off x="5734817" y="5442023"/>
            <a:ext cx="562189" cy="37176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600" b="0" i="1" u="none" strike="noStrike" cap="none" spc="0" dirty="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bat</a:t>
            </a:r>
            <a:endParaRPr lang="en-US" i="1" dirty="0">
              <a:solidFill>
                <a:schemeClr val="tx2"/>
              </a:solidFill>
              <a:latin typeface="Open Sans"/>
              <a:cs typeface="Open Sans"/>
            </a:endParaRPr>
          </a:p>
        </p:txBody>
      </p:sp>
      <p:sp>
        <p:nvSpPr>
          <p:cNvPr id="5" name="Textfeld 386683116">
            <a:extLst>
              <a:ext uri="{FF2B5EF4-FFF2-40B4-BE49-F238E27FC236}">
                <a16:creationId xmlns:a16="http://schemas.microsoft.com/office/drawing/2014/main" id="{3A6E7B31-5568-39C2-8D05-08645E8D4A69}"/>
              </a:ext>
            </a:extLst>
          </p:cNvPr>
          <p:cNvSpPr txBox="1"/>
          <p:nvPr/>
        </p:nvSpPr>
        <p:spPr bwMode="auto">
          <a:xfrm>
            <a:off x="6799419" y="5442023"/>
            <a:ext cx="695046" cy="371768"/>
          </a:xfrm>
          <a:prstGeom prst="rect">
            <a:avLst/>
          </a:prstGeom>
          <a:solidFill>
            <a:schemeClr val="accent2"/>
          </a:solidFill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600" b="0" i="1" u="none" strike="noStrike" cap="none" spc="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man</a:t>
            </a:r>
            <a:endParaRPr lang="en-US" i="1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D816C2C-19AF-5A22-4557-558723CC7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81" y="1807271"/>
            <a:ext cx="6794608" cy="31850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8503661" name="Titel 3"/>
          <p:cNvSpPr>
            <a:spLocks noGrp="1"/>
          </p:cNvSpPr>
          <p:nvPr>
            <p:ph type="title"/>
          </p:nvPr>
        </p:nvSpPr>
        <p:spPr bwMode="auto">
          <a:xfrm>
            <a:off x="874710" y="346073"/>
            <a:ext cx="10580686" cy="68421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2600" b="1" i="0" u="none" strike="noStrike" cap="none" spc="0">
                <a:solidFill>
                  <a:schemeClr val="tx2"/>
                </a:solidFill>
                <a:latin typeface="Open Sans"/>
                <a:ea typeface="+mj-ea"/>
                <a:cs typeface="+mj-cs"/>
              </a:rPr>
              <a:t>Locating the Answer in the Passage </a:t>
            </a:r>
            <a:endParaRPr sz="2600"/>
          </a:p>
          <a:p>
            <a:pPr>
              <a:defRPr/>
            </a:pPr>
            <a:br>
              <a:rPr lang="de-DE" sz="2600" b="1" i="0" u="none" strike="noStrike" cap="none" spc="0">
                <a:solidFill>
                  <a:schemeClr val="tx2"/>
                </a:solidFill>
                <a:latin typeface="Open Sans"/>
                <a:cs typeface="Open Sans"/>
              </a:rPr>
            </a:br>
            <a:endParaRPr sz="2600"/>
          </a:p>
        </p:txBody>
      </p:sp>
      <p:sp>
        <p:nvSpPr>
          <p:cNvPr id="1302795540" name="Inhaltsplatzhalter 5"/>
          <p:cNvSpPr>
            <a:spLocks noGrp="1"/>
          </p:cNvSpPr>
          <p:nvPr>
            <p:ph sz="quarter" idx="10"/>
          </p:nvPr>
        </p:nvSpPr>
        <p:spPr bwMode="auto">
          <a:xfrm>
            <a:off x="874710" y="4890720"/>
            <a:ext cx="10580688" cy="1030165"/>
          </a:xfrm>
        </p:spPr>
        <p:txBody>
          <a:bodyPr/>
          <a:lstStyle>
            <a:lvl1pPr>
              <a:spcBef>
                <a:spcPts val="1199"/>
              </a:spcBef>
              <a:defRPr/>
            </a:lvl1pPr>
            <a:lvl3pPr>
              <a:spcBef>
                <a:spcPts val="1199"/>
              </a:spcBef>
              <a:defRPr/>
            </a:lvl3pPr>
          </a:lstStyle>
          <a:p>
            <a:pPr marL="261850" indent="-261850">
              <a:buFont typeface="Arial"/>
              <a:buChar char="•"/>
              <a:defRPr/>
            </a:pPr>
            <a:r>
              <a:rPr lang="de-DE" sz="1600" b="0" i="0" u="none" strike="noStrike" cap="none" spc="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assumption: the answer is located in areas with a high concentration of relevant tokens</a:t>
            </a:r>
            <a:endParaRPr/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u="none" strike="noStrike" cap="none" spc="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[CLS]}, [D], [SEP] tokens are ignored by KDE</a:t>
            </a:r>
          </a:p>
          <a:p>
            <a:pPr marL="261850" indent="-261850">
              <a:buFont typeface="Arial"/>
              <a:buChar char="•"/>
              <a:defRPr/>
            </a:pPr>
            <a:endParaRPr lang="de-DE" sz="1600" b="0" i="0" u="none" strike="noStrike" cap="none" spc="0">
              <a:solidFill>
                <a:schemeClr val="tx2"/>
              </a:solidFill>
              <a:latin typeface="Open Sans"/>
              <a:cs typeface="Open Sans"/>
            </a:endParaRPr>
          </a:p>
        </p:txBody>
      </p:sp>
      <p:pic>
        <p:nvPicPr>
          <p:cNvPr id="1222249958" name="Grafik 1222249957"/>
          <p:cNvPicPr>
            <a:picLocks noChangeAspect="1"/>
          </p:cNvPicPr>
          <p:nvPr/>
        </p:nvPicPr>
        <p:blipFill>
          <a:blip r:embed="rId2"/>
          <a:srcRect b="27392"/>
          <a:stretch/>
        </p:blipFill>
        <p:spPr bwMode="auto">
          <a:xfrm>
            <a:off x="711603" y="1316949"/>
            <a:ext cx="10906902" cy="296929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6156248" name="Titel 3"/>
          <p:cNvSpPr>
            <a:spLocks noGrp="1"/>
          </p:cNvSpPr>
          <p:nvPr>
            <p:ph type="title"/>
          </p:nvPr>
        </p:nvSpPr>
        <p:spPr bwMode="auto">
          <a:xfrm>
            <a:off x="874710" y="346074"/>
            <a:ext cx="10580686" cy="684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Example – Single Token Similarity</a:t>
            </a:r>
          </a:p>
        </p:txBody>
      </p:sp>
      <p:pic>
        <p:nvPicPr>
          <p:cNvPr id="1432253075" name="Grafik 143225307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045960" y="1045706"/>
            <a:ext cx="8499231" cy="4937028"/>
          </a:xfrm>
          <a:prstGeom prst="rect">
            <a:avLst/>
          </a:prstGeom>
        </p:spPr>
      </p:pic>
      <p:cxnSp>
        <p:nvCxnSpPr>
          <p:cNvPr id="505033125" name="Gerader Verbinder 505033124"/>
          <p:cNvCxnSpPr>
            <a:cxnSpLocks/>
          </p:cNvCxnSpPr>
          <p:nvPr/>
        </p:nvCxnSpPr>
        <p:spPr bwMode="auto">
          <a:xfrm>
            <a:off x="7182259" y="2307619"/>
            <a:ext cx="1227259" cy="360"/>
          </a:xfrm>
          <a:prstGeom prst="line">
            <a:avLst/>
          </a:prstGeom>
          <a:ln w="38099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6720585" name="Gerader Verbinder 1466720584"/>
          <p:cNvCxnSpPr>
            <a:cxnSpLocks/>
          </p:cNvCxnSpPr>
          <p:nvPr/>
        </p:nvCxnSpPr>
        <p:spPr bwMode="auto">
          <a:xfrm>
            <a:off x="3958412" y="4102715"/>
            <a:ext cx="860914" cy="0"/>
          </a:xfrm>
          <a:prstGeom prst="line">
            <a:avLst/>
          </a:prstGeom>
          <a:ln w="38099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6047760" name="Gerader Verbinder 1306047759"/>
          <p:cNvCxnSpPr>
            <a:cxnSpLocks/>
          </p:cNvCxnSpPr>
          <p:nvPr/>
        </p:nvCxnSpPr>
        <p:spPr bwMode="auto">
          <a:xfrm flipV="1">
            <a:off x="1986004" y="1318845"/>
            <a:ext cx="690197" cy="0"/>
          </a:xfrm>
          <a:prstGeom prst="line">
            <a:avLst/>
          </a:prstGeom>
          <a:ln w="38099" cap="flat" cmpd="sng" algn="ctr">
            <a:solidFill>
              <a:srgbClr val="FFC00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748532" name="Gerader Verbinder 309748531"/>
          <p:cNvCxnSpPr>
            <a:cxnSpLocks/>
          </p:cNvCxnSpPr>
          <p:nvPr/>
        </p:nvCxnSpPr>
        <p:spPr bwMode="auto">
          <a:xfrm flipV="1">
            <a:off x="1986004" y="3101485"/>
            <a:ext cx="763466" cy="0"/>
          </a:xfrm>
          <a:prstGeom prst="line">
            <a:avLst/>
          </a:prstGeom>
          <a:ln w="38099" cap="flat" cmpd="sng" algn="ctr">
            <a:solidFill>
              <a:srgbClr val="FFC00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0469412" name="Gerader Verbinder 1600469411"/>
          <p:cNvCxnSpPr>
            <a:cxnSpLocks/>
          </p:cNvCxnSpPr>
          <p:nvPr/>
        </p:nvCxnSpPr>
        <p:spPr bwMode="auto">
          <a:xfrm flipV="1">
            <a:off x="1986004" y="4829173"/>
            <a:ext cx="873370" cy="0"/>
          </a:xfrm>
          <a:prstGeom prst="line">
            <a:avLst/>
          </a:prstGeom>
          <a:ln w="38099" cap="flat" cmpd="sng" algn="ctr">
            <a:solidFill>
              <a:srgbClr val="FFC00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6728675" name="Gerader Verbinder 1586728674"/>
          <p:cNvCxnSpPr>
            <a:cxnSpLocks/>
          </p:cNvCxnSpPr>
          <p:nvPr/>
        </p:nvCxnSpPr>
        <p:spPr bwMode="auto">
          <a:xfrm flipV="1">
            <a:off x="1045960" y="6043976"/>
            <a:ext cx="622789" cy="0"/>
          </a:xfrm>
          <a:prstGeom prst="line">
            <a:avLst/>
          </a:prstGeom>
          <a:ln w="38099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6188593" name="Gerader Verbinder 1956188592"/>
          <p:cNvCxnSpPr>
            <a:cxnSpLocks/>
          </p:cNvCxnSpPr>
          <p:nvPr/>
        </p:nvCxnSpPr>
        <p:spPr bwMode="auto">
          <a:xfrm flipV="1">
            <a:off x="8812499" y="5811712"/>
            <a:ext cx="732692" cy="0"/>
          </a:xfrm>
          <a:prstGeom prst="line">
            <a:avLst/>
          </a:prstGeom>
          <a:ln w="38099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937995" name="Gerader Verbinder 1061937994"/>
          <p:cNvCxnSpPr>
            <a:cxnSpLocks/>
          </p:cNvCxnSpPr>
          <p:nvPr/>
        </p:nvCxnSpPr>
        <p:spPr bwMode="auto">
          <a:xfrm flipV="1">
            <a:off x="8488648" y="2307979"/>
            <a:ext cx="323850" cy="0"/>
          </a:xfrm>
          <a:prstGeom prst="line">
            <a:avLst/>
          </a:prstGeom>
          <a:ln w="38099" cap="flat" cmpd="sng" algn="ctr">
            <a:solidFill>
              <a:srgbClr val="00B05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6107626" name="Gerader Verbinder 706107625"/>
          <p:cNvCxnSpPr>
            <a:cxnSpLocks/>
          </p:cNvCxnSpPr>
          <p:nvPr/>
        </p:nvCxnSpPr>
        <p:spPr bwMode="auto">
          <a:xfrm flipV="1">
            <a:off x="1717106" y="6043976"/>
            <a:ext cx="613996" cy="0"/>
          </a:xfrm>
          <a:prstGeom prst="line">
            <a:avLst/>
          </a:prstGeom>
          <a:ln w="38099" cap="flat" cmpd="sng" algn="ctr">
            <a:solidFill>
              <a:srgbClr val="00B05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687613" name="Gerader Verbinder 841687612"/>
          <p:cNvCxnSpPr>
            <a:cxnSpLocks/>
          </p:cNvCxnSpPr>
          <p:nvPr/>
        </p:nvCxnSpPr>
        <p:spPr bwMode="auto">
          <a:xfrm flipV="1">
            <a:off x="4819326" y="4102715"/>
            <a:ext cx="412505" cy="0"/>
          </a:xfrm>
          <a:prstGeom prst="line">
            <a:avLst/>
          </a:prstGeom>
          <a:ln w="38099" cap="flat" cmpd="sng" algn="ctr">
            <a:solidFill>
              <a:srgbClr val="00B05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0213050" name="Ellipse 1420213049"/>
          <p:cNvSpPr/>
          <p:nvPr/>
        </p:nvSpPr>
        <p:spPr bwMode="auto">
          <a:xfrm>
            <a:off x="3848509" y="3681417"/>
            <a:ext cx="421297" cy="421297"/>
          </a:xfrm>
          <a:prstGeom prst="ellipse">
            <a:avLst/>
          </a:prstGeom>
          <a:noFill/>
          <a:ln w="38099" cap="flat" cmpd="sng" algn="ctr">
            <a:solidFill>
              <a:srgbClr val="FF33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6498341" name="Ellipse 1016498340"/>
          <p:cNvSpPr/>
          <p:nvPr/>
        </p:nvSpPr>
        <p:spPr bwMode="auto">
          <a:xfrm>
            <a:off x="1357355" y="5622678"/>
            <a:ext cx="421297" cy="421297"/>
          </a:xfrm>
          <a:prstGeom prst="ellipse">
            <a:avLst/>
          </a:prstGeom>
          <a:noFill/>
          <a:ln w="38099" cap="flat" cmpd="sng" algn="ctr">
            <a:solidFill>
              <a:srgbClr val="FF33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1566668" name="Ellipse 1831566667"/>
          <p:cNvSpPr/>
          <p:nvPr/>
        </p:nvSpPr>
        <p:spPr bwMode="auto">
          <a:xfrm>
            <a:off x="3848509" y="5412029"/>
            <a:ext cx="421297" cy="421297"/>
          </a:xfrm>
          <a:prstGeom prst="ellipse">
            <a:avLst/>
          </a:prstGeom>
          <a:noFill/>
          <a:ln w="38099" cap="flat" cmpd="sng" algn="ctr">
            <a:solidFill>
              <a:srgbClr val="FF33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3088033" name="Ellipse 563088032"/>
          <p:cNvSpPr/>
          <p:nvPr/>
        </p:nvSpPr>
        <p:spPr bwMode="auto">
          <a:xfrm>
            <a:off x="1357355" y="3947018"/>
            <a:ext cx="421297" cy="421297"/>
          </a:xfrm>
          <a:prstGeom prst="ellipse">
            <a:avLst/>
          </a:prstGeom>
          <a:noFill/>
          <a:ln w="38099" cap="flat" cmpd="sng" algn="ctr">
            <a:solidFill>
              <a:srgbClr val="FF33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213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088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566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498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8862390" name="Titel 3"/>
          <p:cNvSpPr>
            <a:spLocks noGrp="1"/>
          </p:cNvSpPr>
          <p:nvPr>
            <p:ph type="title"/>
          </p:nvPr>
        </p:nvSpPr>
        <p:spPr bwMode="auto">
          <a:xfrm>
            <a:off x="874710" y="346074"/>
            <a:ext cx="10580686" cy="684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2600" b="1" i="0" u="none" strike="noStrike" cap="none" spc="0" dirty="0">
                <a:solidFill>
                  <a:schemeClr val="tx2"/>
                </a:solidFill>
                <a:latin typeface="Open Sans"/>
                <a:cs typeface="Open Sans"/>
              </a:rPr>
              <a:t>Wikis and Datasets</a:t>
            </a:r>
            <a:br>
              <a:rPr lang="de-DE" sz="2600" b="1" i="0" u="none" strike="noStrike" cap="none" spc="0" dirty="0">
                <a:solidFill>
                  <a:schemeClr val="tx2"/>
                </a:solidFill>
                <a:latin typeface="Open Sans"/>
                <a:cs typeface="Open Sans"/>
              </a:rPr>
            </a:br>
            <a:endParaRPr sz="2600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6A82439-02EA-401F-C343-26D107483C7A}"/>
              </a:ext>
            </a:extLst>
          </p:cNvPr>
          <p:cNvSpPr/>
          <p:nvPr/>
        </p:nvSpPr>
        <p:spPr bwMode="auto">
          <a:xfrm>
            <a:off x="1076380" y="1038057"/>
            <a:ext cx="5019620" cy="45927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FANDOM-QA Dataset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en-DE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E766B6A-FE24-7D93-5B34-4DE8007354A7}"/>
              </a:ext>
            </a:extLst>
          </p:cNvPr>
          <p:cNvSpPr/>
          <p:nvPr/>
        </p:nvSpPr>
        <p:spPr bwMode="auto">
          <a:xfrm>
            <a:off x="6245950" y="1030286"/>
            <a:ext cx="4909328" cy="45927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MSMARCO Dataset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en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88F118A-C6D5-BA66-0A76-26C9070C49B7}"/>
              </a:ext>
            </a:extLst>
          </p:cNvPr>
          <p:cNvSpPr/>
          <p:nvPr/>
        </p:nvSpPr>
        <p:spPr bwMode="auto">
          <a:xfrm>
            <a:off x="1305227" y="1535328"/>
            <a:ext cx="2388468" cy="1367769"/>
          </a:xfrm>
          <a:prstGeom prst="rect">
            <a:avLst/>
          </a:prstGeom>
          <a:solidFill>
            <a:schemeClr val="accent5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Harry Potter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6DFA60-B1DB-9D33-FE01-C737F822DD9A}"/>
              </a:ext>
            </a:extLst>
          </p:cNvPr>
          <p:cNvSpPr/>
          <p:nvPr/>
        </p:nvSpPr>
        <p:spPr bwMode="auto">
          <a:xfrm>
            <a:off x="1305227" y="3777349"/>
            <a:ext cx="2708986" cy="1654909"/>
          </a:xfrm>
          <a:prstGeom prst="rect">
            <a:avLst/>
          </a:prstGeom>
          <a:solidFill>
            <a:schemeClr val="accent5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Elder Scrolls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00A937D-3B15-3463-A48D-4A4F9B057B8E}"/>
              </a:ext>
            </a:extLst>
          </p:cNvPr>
          <p:cNvSpPr/>
          <p:nvPr/>
        </p:nvSpPr>
        <p:spPr bwMode="auto">
          <a:xfrm>
            <a:off x="4080387" y="3777349"/>
            <a:ext cx="1785009" cy="1654909"/>
          </a:xfrm>
          <a:prstGeom prst="rect">
            <a:avLst/>
          </a:prstGeom>
          <a:solidFill>
            <a:schemeClr val="accent5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Witcher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F4C6821-4B20-B191-B97B-C980BA019DC7}"/>
              </a:ext>
            </a:extLst>
          </p:cNvPr>
          <p:cNvSpPr/>
          <p:nvPr/>
        </p:nvSpPr>
        <p:spPr bwMode="auto">
          <a:xfrm>
            <a:off x="3759868" y="1535329"/>
            <a:ext cx="2102459" cy="2170397"/>
          </a:xfrm>
          <a:prstGeom prst="rect">
            <a:avLst/>
          </a:prstGeom>
          <a:solidFill>
            <a:schemeClr val="accent5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Star Wars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2467D4F-FA2E-22D0-6B5B-3DF30C72ACC0}"/>
              </a:ext>
            </a:extLst>
          </p:cNvPr>
          <p:cNvSpPr/>
          <p:nvPr/>
        </p:nvSpPr>
        <p:spPr bwMode="auto">
          <a:xfrm>
            <a:off x="1305227" y="2974722"/>
            <a:ext cx="2388468" cy="731003"/>
          </a:xfrm>
          <a:prstGeom prst="rect">
            <a:avLst/>
          </a:prstGeom>
          <a:solidFill>
            <a:schemeClr val="accent5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Marvel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BCADD64-B8AD-ADFF-4645-267B39268066}"/>
              </a:ext>
            </a:extLst>
          </p:cNvPr>
          <p:cNvSpPr/>
          <p:nvPr/>
        </p:nvSpPr>
        <p:spPr bwMode="auto">
          <a:xfrm>
            <a:off x="6472989" y="1549190"/>
            <a:ext cx="4475747" cy="1488784"/>
          </a:xfrm>
          <a:prstGeom prst="rect">
            <a:avLst/>
          </a:prstGeom>
          <a:solidFill>
            <a:schemeClr val="accent5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MSMARCOv1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1B68802-9367-2184-08EC-ADAD4274DFE1}"/>
              </a:ext>
            </a:extLst>
          </p:cNvPr>
          <p:cNvSpPr/>
          <p:nvPr/>
        </p:nvSpPr>
        <p:spPr bwMode="auto">
          <a:xfrm>
            <a:off x="6490714" y="3114806"/>
            <a:ext cx="4458021" cy="2317452"/>
          </a:xfrm>
          <a:prstGeom prst="rect">
            <a:avLst/>
          </a:prstGeom>
          <a:solidFill>
            <a:schemeClr val="accent5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MSMARCOv2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BC18016F-7E7B-C460-D0D0-BCDBDA009C1D}"/>
              </a:ext>
            </a:extLst>
          </p:cNvPr>
          <p:cNvCxnSpPr>
            <a:cxnSpLocks/>
          </p:cNvCxnSpPr>
          <p:nvPr/>
        </p:nvCxnSpPr>
        <p:spPr>
          <a:xfrm flipV="1">
            <a:off x="4045744" y="3740944"/>
            <a:ext cx="0" cy="189760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22CFF4D-0B47-8354-7058-8CC71A124E62}"/>
              </a:ext>
            </a:extLst>
          </p:cNvPr>
          <p:cNvCxnSpPr/>
          <p:nvPr/>
        </p:nvCxnSpPr>
        <p:spPr>
          <a:xfrm>
            <a:off x="4045744" y="3740944"/>
            <a:ext cx="2050256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17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9" grpId="0" animBg="1"/>
      <p:bldP spid="2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FB3D8-DE7D-0654-AEE2-41696E73D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System</a:t>
            </a:r>
          </a:p>
        </p:txBody>
      </p:sp>
    </p:spTree>
    <p:extLst>
      <p:ext uri="{BB962C8B-B14F-4D97-AF65-F5344CB8AC3E}">
        <p14:creationId xmlns:p14="http://schemas.microsoft.com/office/powerpoint/2010/main" val="982641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8862390" name="Titel 3"/>
          <p:cNvSpPr>
            <a:spLocks noGrp="1"/>
          </p:cNvSpPr>
          <p:nvPr>
            <p:ph type="title"/>
          </p:nvPr>
        </p:nvSpPr>
        <p:spPr bwMode="auto">
          <a:xfrm>
            <a:off x="874710" y="346074"/>
            <a:ext cx="10580686" cy="684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2600" b="1" i="0" u="none" strike="noStrike" cap="none" spc="0" dirty="0">
                <a:solidFill>
                  <a:schemeClr val="tx2"/>
                </a:solidFill>
                <a:latin typeface="Open Sans"/>
                <a:cs typeface="Open Sans"/>
              </a:rPr>
              <a:t>FANDOM-QA Dataset</a:t>
            </a:r>
            <a:br>
              <a:rPr lang="de-DE" sz="2600" b="1" i="0" u="none" strike="noStrike" cap="none" spc="0" dirty="0">
                <a:solidFill>
                  <a:schemeClr val="tx2"/>
                </a:solidFill>
                <a:latin typeface="Open Sans"/>
                <a:cs typeface="Open Sans"/>
              </a:rPr>
            </a:br>
            <a:endParaRPr sz="2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7C26E-F105-545A-981E-1220B5D6D355}"/>
              </a:ext>
            </a:extLst>
          </p:cNvPr>
          <p:cNvSpPr/>
          <p:nvPr/>
        </p:nvSpPr>
        <p:spPr>
          <a:xfrm>
            <a:off x="1473425" y="1038058"/>
            <a:ext cx="2286202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Elder Scrolls Wiki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FC30DE-AB87-9557-6836-CB1ACC926DD0}"/>
              </a:ext>
            </a:extLst>
          </p:cNvPr>
          <p:cNvSpPr/>
          <p:nvPr/>
        </p:nvSpPr>
        <p:spPr bwMode="auto">
          <a:xfrm>
            <a:off x="4924298" y="1038058"/>
            <a:ext cx="2286202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Harry Potter Wiki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CB4B84-28D8-2030-D15D-38D5479A7B67}"/>
              </a:ext>
            </a:extLst>
          </p:cNvPr>
          <p:cNvSpPr txBox="1"/>
          <p:nvPr/>
        </p:nvSpPr>
        <p:spPr bwMode="auto">
          <a:xfrm>
            <a:off x="1473425" y="4191801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‘Harry lives in London’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F61775F-30D6-305D-F09E-3298C8260781}"/>
              </a:ext>
            </a:extLst>
          </p:cNvPr>
          <p:cNvSpPr txBox="1">
            <a:spLocks noGrp="1"/>
          </p:cNvSpPr>
          <p:nvPr>
            <p:ph sz="quarter" idx="10"/>
          </p:nvPr>
        </p:nvSpPr>
        <p:spPr bwMode="auto">
          <a:xfrm>
            <a:off x="4804554" y="4037912"/>
            <a:ext cx="24166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‘Where does Harry live?’, ‘Who lives in London?’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DC92C12B-A8F7-095E-697E-FD2C95A8AAB4}"/>
              </a:ext>
            </a:extLst>
          </p:cNvPr>
          <p:cNvSpPr txBox="1">
            <a:spLocks/>
          </p:cNvSpPr>
          <p:nvPr/>
        </p:nvSpPr>
        <p:spPr bwMode="auto">
          <a:xfrm>
            <a:off x="8266110" y="4037912"/>
            <a:ext cx="2003175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0" indent="0" algn="l" defTabSz="914269">
              <a:spcBef>
                <a:spcPts val="1200"/>
              </a:spcBef>
              <a:buFont typeface="Arial"/>
              <a:buNone/>
              <a:defRPr sz="1600">
                <a:solidFill>
                  <a:schemeClr val="tx2"/>
                </a:solidFill>
                <a:latin typeface="Open Sans"/>
                <a:ea typeface="+mn-ea"/>
                <a:cs typeface="+mn-cs"/>
              </a:defRPr>
            </a:lvl1pPr>
            <a:lvl2pPr marL="395942" indent="-323953" algn="l" defTabSz="914269">
              <a:spcBef>
                <a:spcPts val="300"/>
              </a:spcBef>
              <a:buFont typeface="Open Sans"/>
              <a:buChar char="—"/>
              <a:defRPr sz="1600">
                <a:solidFill>
                  <a:schemeClr val="tx2"/>
                </a:solidFill>
                <a:latin typeface="Open Sans"/>
                <a:ea typeface="+mn-ea"/>
                <a:cs typeface="+mn-cs"/>
              </a:defRPr>
            </a:lvl2pPr>
            <a:lvl3pPr marL="0" indent="0" algn="l" defTabSz="914269">
              <a:spcBef>
                <a:spcPts val="1200"/>
              </a:spcBef>
              <a:buFont typeface="Arial"/>
              <a:buNone/>
              <a:defRPr sz="1400">
                <a:solidFill>
                  <a:schemeClr val="tx2"/>
                </a:solidFill>
                <a:latin typeface="Open Sans"/>
                <a:ea typeface="+mn-ea"/>
                <a:cs typeface="+mn-cs"/>
              </a:defRPr>
            </a:lvl3pPr>
            <a:lvl4pPr marL="395942" indent="-215969" algn="l" defTabSz="914269">
              <a:spcBef>
                <a:spcPts val="300"/>
              </a:spcBef>
              <a:buFont typeface="Symbol"/>
              <a:buChar char="-"/>
              <a:defRPr sz="1400">
                <a:solidFill>
                  <a:schemeClr val="tx2"/>
                </a:solidFill>
                <a:latin typeface="Open Sans"/>
                <a:ea typeface="+mn-ea"/>
                <a:cs typeface="+mn-cs"/>
              </a:defRPr>
            </a:lvl4pPr>
            <a:lvl5pPr marL="575916" indent="-179362" algn="l" defTabSz="914269">
              <a:spcBef>
                <a:spcPts val="300"/>
              </a:spcBef>
              <a:buFont typeface="Symbol"/>
              <a:buChar char="-"/>
              <a:defRPr sz="1400">
                <a:solidFill>
                  <a:schemeClr val="tx2"/>
                </a:solidFill>
                <a:latin typeface="Open Sans"/>
                <a:ea typeface="+mn-ea"/>
                <a:cs typeface="+mn-cs"/>
              </a:defRPr>
            </a:lvl5pPr>
            <a:lvl6pPr marL="358723" indent="0" algn="l" defTabSz="914269">
              <a:spcBef>
                <a:spcPts val="0"/>
              </a:spcBef>
              <a:buFont typeface="Arial"/>
              <a:buNone/>
              <a:defRPr sz="3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>
              <a:spcBef>
                <a:spcPts val="0"/>
              </a:spcBef>
              <a:buFont typeface="Arial"/>
              <a:buNone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dirty="0"/>
              <a:t>‘Who is Snape?’, ‘Who lives in Paris?’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6A9537-CFFF-F971-388B-F95DFE1E5D68}"/>
              </a:ext>
            </a:extLst>
          </p:cNvPr>
          <p:cNvSpPr/>
          <p:nvPr/>
        </p:nvSpPr>
        <p:spPr bwMode="auto">
          <a:xfrm>
            <a:off x="1473426" y="4779237"/>
            <a:ext cx="2286202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Passage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C5787A-85FE-97D0-5212-EC68D0589CDB}"/>
              </a:ext>
            </a:extLst>
          </p:cNvPr>
          <p:cNvSpPr/>
          <p:nvPr/>
        </p:nvSpPr>
        <p:spPr bwMode="auto">
          <a:xfrm>
            <a:off x="4804555" y="4780333"/>
            <a:ext cx="2286202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Positive Queries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DF166C-DD66-A78C-248F-B2921517BD2E}"/>
              </a:ext>
            </a:extLst>
          </p:cNvPr>
          <p:cNvSpPr/>
          <p:nvPr/>
        </p:nvSpPr>
        <p:spPr bwMode="auto">
          <a:xfrm>
            <a:off x="8266110" y="4779237"/>
            <a:ext cx="2286202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Negative Queries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3FBEE17-41E3-690D-E9D5-9CEE280A5BB2}"/>
              </a:ext>
            </a:extLst>
          </p:cNvPr>
          <p:cNvCxnSpPr>
            <a:cxnSpLocks/>
          </p:cNvCxnSpPr>
          <p:nvPr/>
        </p:nvCxnSpPr>
        <p:spPr>
          <a:xfrm>
            <a:off x="5947656" y="2057400"/>
            <a:ext cx="0" cy="102325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7CF22582-8937-8C5C-093C-E33B13ECA0BA}"/>
              </a:ext>
            </a:extLst>
          </p:cNvPr>
          <p:cNvSpPr/>
          <p:nvPr/>
        </p:nvSpPr>
        <p:spPr>
          <a:xfrm rot="5400000">
            <a:off x="5553885" y="-1133466"/>
            <a:ext cx="787542" cy="9416142"/>
          </a:xfrm>
          <a:prstGeom prst="leftBrac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4DD472-AD53-0BB2-F9AD-13842A7639F7}"/>
              </a:ext>
            </a:extLst>
          </p:cNvPr>
          <p:cNvSpPr txBox="1"/>
          <p:nvPr/>
        </p:nvSpPr>
        <p:spPr bwMode="auto">
          <a:xfrm>
            <a:off x="8704392" y="1351103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02304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8862390" name="Titel 3"/>
          <p:cNvSpPr>
            <a:spLocks noGrp="1"/>
          </p:cNvSpPr>
          <p:nvPr>
            <p:ph type="title"/>
          </p:nvPr>
        </p:nvSpPr>
        <p:spPr bwMode="auto">
          <a:xfrm>
            <a:off x="874710" y="346074"/>
            <a:ext cx="10580686" cy="684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2600" b="1" i="0" u="none" strike="noStrike" cap="none" spc="0" dirty="0" err="1">
                <a:solidFill>
                  <a:schemeClr val="tx2"/>
                </a:solidFill>
                <a:latin typeface="Open Sans"/>
                <a:cs typeface="Open Sans"/>
              </a:rPr>
              <a:t>Creating</a:t>
            </a:r>
            <a:r>
              <a:rPr lang="de-DE" sz="2600" b="1" i="0" u="none" strike="noStrike" cap="none" spc="0" dirty="0">
                <a:solidFill>
                  <a:schemeClr val="tx2"/>
                </a:solidFill>
                <a:latin typeface="Open Sans"/>
                <a:cs typeface="Open Sans"/>
              </a:rPr>
              <a:t> </a:t>
            </a:r>
            <a:r>
              <a:rPr lang="de-DE" sz="2600" b="1" i="0" u="none" strike="noStrike" cap="none" spc="0" dirty="0" err="1">
                <a:solidFill>
                  <a:schemeClr val="tx2"/>
                </a:solidFill>
                <a:latin typeface="Open Sans"/>
                <a:cs typeface="Open Sans"/>
              </a:rPr>
              <a:t>the</a:t>
            </a:r>
            <a:r>
              <a:rPr lang="de-DE" sz="2600" b="1" i="0" u="none" strike="noStrike" cap="none" spc="0" dirty="0">
                <a:solidFill>
                  <a:schemeClr val="tx2"/>
                </a:solidFill>
                <a:latin typeface="Open Sans"/>
                <a:cs typeface="Open Sans"/>
              </a:rPr>
              <a:t> FANDOM-QA Dataset</a:t>
            </a:r>
            <a:br>
              <a:rPr lang="de-DE" sz="2600" b="1" i="0" u="none" strike="noStrike" cap="none" spc="0" dirty="0">
                <a:solidFill>
                  <a:schemeClr val="tx2"/>
                </a:solidFill>
                <a:latin typeface="Open Sans"/>
                <a:cs typeface="Open Sans"/>
              </a:rPr>
            </a:br>
            <a:r>
              <a:rPr lang="de-DE" sz="2600" b="1" i="0" u="none" strike="noStrike" cap="none" spc="0" dirty="0">
                <a:solidFill>
                  <a:schemeClr val="tx2"/>
                </a:solidFill>
                <a:latin typeface="Open Sans"/>
                <a:cs typeface="Open Sans"/>
              </a:rPr>
              <a:t> </a:t>
            </a:r>
            <a:br>
              <a:rPr lang="de-DE" sz="2600" dirty="0">
                <a:cs typeface="Open Sans"/>
              </a:rPr>
            </a:br>
            <a:br>
              <a:rPr lang="de-DE" sz="2600" b="1" i="0" u="none" strike="noStrike" cap="none" spc="0" dirty="0">
                <a:solidFill>
                  <a:schemeClr val="tx2"/>
                </a:solidFill>
                <a:latin typeface="Open Sans"/>
                <a:cs typeface="Open Sans"/>
              </a:rPr>
            </a:br>
            <a:endParaRPr lang="de-DE" sz="2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3E6599-C942-4D04-BDA8-D533D05B773A}"/>
              </a:ext>
            </a:extLst>
          </p:cNvPr>
          <p:cNvSpPr txBox="1"/>
          <p:nvPr/>
        </p:nvSpPr>
        <p:spPr>
          <a:xfrm>
            <a:off x="4587068" y="1960230"/>
            <a:ext cx="36790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/>
              <a:t>&lt;!DOCTYPE html&gt;</a:t>
            </a:r>
          </a:p>
          <a:p>
            <a:r>
              <a:rPr lang="en-DE" sz="1200" dirty="0"/>
              <a:t>&lt;html class="client-nojs" lang="en" dir="ltr"&gt;</a:t>
            </a:r>
          </a:p>
          <a:p>
            <a:r>
              <a:rPr lang="en-DE" sz="1200" dirty="0"/>
              <a:t>&lt;head&gt;</a:t>
            </a:r>
          </a:p>
          <a:p>
            <a:r>
              <a:rPr lang="en-DE" sz="1200" dirty="0"/>
              <a:t>&lt;meta charset="UTF-8"/&gt;</a:t>
            </a:r>
          </a:p>
          <a:p>
            <a:r>
              <a:rPr lang="en-DE" sz="1200" dirty="0"/>
              <a:t>&lt;text&gt;</a:t>
            </a:r>
            <a:r>
              <a:rPr lang="en-DE" sz="1200" b="1" dirty="0"/>
              <a:t>Harry lives in London. He is 12</a:t>
            </a:r>
            <a:r>
              <a:rPr lang="en-DE" sz="1200" dirty="0"/>
              <a:t>.&lt;/text&gt;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656E1F34-CEF7-DAB9-2722-3A91D0D41188}"/>
              </a:ext>
            </a:extLst>
          </p:cNvPr>
          <p:cNvSpPr txBox="1">
            <a:spLocks noGrp="1"/>
          </p:cNvSpPr>
          <p:nvPr>
            <p:ph sz="quarter" idx="10"/>
          </p:nvPr>
        </p:nvSpPr>
        <p:spPr bwMode="auto">
          <a:xfrm>
            <a:off x="4804554" y="4037912"/>
            <a:ext cx="24166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‘Where does Harry live?’, ‘Who lives in London?’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A680D1D7-B8A0-72F7-38C5-D691D86DD766}"/>
              </a:ext>
            </a:extLst>
          </p:cNvPr>
          <p:cNvSpPr txBox="1">
            <a:spLocks/>
          </p:cNvSpPr>
          <p:nvPr/>
        </p:nvSpPr>
        <p:spPr bwMode="auto">
          <a:xfrm>
            <a:off x="8266110" y="4037912"/>
            <a:ext cx="2003175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0" indent="0" algn="l" defTabSz="914269">
              <a:spcBef>
                <a:spcPts val="1200"/>
              </a:spcBef>
              <a:buFont typeface="Arial"/>
              <a:buNone/>
              <a:defRPr sz="1600">
                <a:solidFill>
                  <a:schemeClr val="tx2"/>
                </a:solidFill>
                <a:latin typeface="Open Sans"/>
                <a:ea typeface="+mn-ea"/>
                <a:cs typeface="+mn-cs"/>
              </a:defRPr>
            </a:lvl1pPr>
            <a:lvl2pPr marL="395942" indent="-323953" algn="l" defTabSz="914269">
              <a:spcBef>
                <a:spcPts val="300"/>
              </a:spcBef>
              <a:buFont typeface="Open Sans"/>
              <a:buChar char="—"/>
              <a:defRPr sz="1600">
                <a:solidFill>
                  <a:schemeClr val="tx2"/>
                </a:solidFill>
                <a:latin typeface="Open Sans"/>
                <a:ea typeface="+mn-ea"/>
                <a:cs typeface="+mn-cs"/>
              </a:defRPr>
            </a:lvl2pPr>
            <a:lvl3pPr marL="0" indent="0" algn="l" defTabSz="914269">
              <a:spcBef>
                <a:spcPts val="1200"/>
              </a:spcBef>
              <a:buFont typeface="Arial"/>
              <a:buNone/>
              <a:defRPr sz="1400">
                <a:solidFill>
                  <a:schemeClr val="tx2"/>
                </a:solidFill>
                <a:latin typeface="Open Sans"/>
                <a:ea typeface="+mn-ea"/>
                <a:cs typeface="+mn-cs"/>
              </a:defRPr>
            </a:lvl3pPr>
            <a:lvl4pPr marL="395942" indent="-215969" algn="l" defTabSz="914269">
              <a:spcBef>
                <a:spcPts val="300"/>
              </a:spcBef>
              <a:buFont typeface="Symbol"/>
              <a:buChar char="-"/>
              <a:defRPr sz="1400">
                <a:solidFill>
                  <a:schemeClr val="tx2"/>
                </a:solidFill>
                <a:latin typeface="Open Sans"/>
                <a:ea typeface="+mn-ea"/>
                <a:cs typeface="+mn-cs"/>
              </a:defRPr>
            </a:lvl4pPr>
            <a:lvl5pPr marL="575916" indent="-179362" algn="l" defTabSz="914269">
              <a:spcBef>
                <a:spcPts val="300"/>
              </a:spcBef>
              <a:buFont typeface="Symbol"/>
              <a:buChar char="-"/>
              <a:defRPr sz="1400">
                <a:solidFill>
                  <a:schemeClr val="tx2"/>
                </a:solidFill>
                <a:latin typeface="Open Sans"/>
                <a:ea typeface="+mn-ea"/>
                <a:cs typeface="+mn-cs"/>
              </a:defRPr>
            </a:lvl5pPr>
            <a:lvl6pPr marL="358723" indent="0" algn="l" defTabSz="914269">
              <a:spcBef>
                <a:spcPts val="0"/>
              </a:spcBef>
              <a:buFont typeface="Arial"/>
              <a:buNone/>
              <a:defRPr sz="3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>
              <a:spcBef>
                <a:spcPts val="0"/>
              </a:spcBef>
              <a:buFont typeface="Arial"/>
              <a:buNone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dirty="0"/>
              <a:t>‘Who is Snape?’, ‘Who lives in Paris?’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6D0DCC-9BE5-773D-B4D6-D1F49EECC77A}"/>
              </a:ext>
            </a:extLst>
          </p:cNvPr>
          <p:cNvSpPr/>
          <p:nvPr/>
        </p:nvSpPr>
        <p:spPr bwMode="auto">
          <a:xfrm>
            <a:off x="1473426" y="4779237"/>
            <a:ext cx="2286202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Passage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6329ED-6315-146D-0456-8967022AD46E}"/>
              </a:ext>
            </a:extLst>
          </p:cNvPr>
          <p:cNvSpPr/>
          <p:nvPr/>
        </p:nvSpPr>
        <p:spPr bwMode="auto">
          <a:xfrm>
            <a:off x="4804555" y="4780333"/>
            <a:ext cx="2286202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Positive Queries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0830E5-89CB-DAD3-65D8-F4F7BD19980B}"/>
              </a:ext>
            </a:extLst>
          </p:cNvPr>
          <p:cNvSpPr/>
          <p:nvPr/>
        </p:nvSpPr>
        <p:spPr bwMode="auto">
          <a:xfrm>
            <a:off x="8266110" y="4779237"/>
            <a:ext cx="2286202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Negative Queries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548496-4262-C213-195A-5EFFA9E5438B}"/>
              </a:ext>
            </a:extLst>
          </p:cNvPr>
          <p:cNvSpPr/>
          <p:nvPr/>
        </p:nvSpPr>
        <p:spPr bwMode="auto">
          <a:xfrm>
            <a:off x="4924298" y="1038058"/>
            <a:ext cx="2286202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Harry Potter Wiki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3F83AA0-4996-693E-21CD-800331A886E1}"/>
              </a:ext>
            </a:extLst>
          </p:cNvPr>
          <p:cNvCxnSpPr>
            <a:cxnSpLocks/>
          </p:cNvCxnSpPr>
          <p:nvPr/>
        </p:nvCxnSpPr>
        <p:spPr>
          <a:xfrm flipH="1">
            <a:off x="3037114" y="2975893"/>
            <a:ext cx="1469572" cy="10620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D375567-E227-8778-1905-3E3F178EB01A}"/>
              </a:ext>
            </a:extLst>
          </p:cNvPr>
          <p:cNvSpPr txBox="1"/>
          <p:nvPr/>
        </p:nvSpPr>
        <p:spPr bwMode="auto">
          <a:xfrm>
            <a:off x="1473425" y="4191801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‘Harry lives in London’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ED90AB-70E4-0AD4-F85E-6CCC93F0EFB5}"/>
              </a:ext>
            </a:extLst>
          </p:cNvPr>
          <p:cNvSpPr txBox="1"/>
          <p:nvPr/>
        </p:nvSpPr>
        <p:spPr>
          <a:xfrm>
            <a:off x="3486796" y="3168348"/>
            <a:ext cx="301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7CDC7A-AADC-86D1-2AA7-5DC1F853E2BE}"/>
              </a:ext>
            </a:extLst>
          </p:cNvPr>
          <p:cNvSpPr txBox="1"/>
          <p:nvPr/>
        </p:nvSpPr>
        <p:spPr>
          <a:xfrm>
            <a:off x="8779223" y="3199867"/>
            <a:ext cx="301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C83CC69-DC8D-66BF-2D80-7BFCAF20020A}"/>
              </a:ext>
            </a:extLst>
          </p:cNvPr>
          <p:cNvSpPr txBox="1"/>
          <p:nvPr/>
        </p:nvSpPr>
        <p:spPr>
          <a:xfrm>
            <a:off x="5675257" y="3435607"/>
            <a:ext cx="301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</a:t>
            </a:r>
          </a:p>
        </p:txBody>
      </p:sp>
      <p:sp>
        <p:nvSpPr>
          <p:cNvPr id="10" name="Bogen 9">
            <a:extLst>
              <a:ext uri="{FF2B5EF4-FFF2-40B4-BE49-F238E27FC236}">
                <a16:creationId xmlns:a16="http://schemas.microsoft.com/office/drawing/2014/main" id="{22047F7A-250F-A01C-C647-F982C6078D8A}"/>
              </a:ext>
            </a:extLst>
          </p:cNvPr>
          <p:cNvSpPr/>
          <p:nvPr/>
        </p:nvSpPr>
        <p:spPr>
          <a:xfrm>
            <a:off x="3509555" y="3103297"/>
            <a:ext cx="5839392" cy="1869229"/>
          </a:xfrm>
          <a:prstGeom prst="arc">
            <a:avLst>
              <a:gd name="adj1" fmla="val 10827829"/>
              <a:gd name="adj2" fmla="val 7296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B689600C-4761-1A38-7738-B89EAB439EB2}"/>
              </a:ext>
            </a:extLst>
          </p:cNvPr>
          <p:cNvSpPr/>
          <p:nvPr/>
        </p:nvSpPr>
        <p:spPr bwMode="auto">
          <a:xfrm>
            <a:off x="3628679" y="3495935"/>
            <a:ext cx="2286202" cy="1059067"/>
          </a:xfrm>
          <a:prstGeom prst="arc">
            <a:avLst>
              <a:gd name="adj1" fmla="val 10827829"/>
              <a:gd name="adj2" fmla="val 7296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947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8" grpId="0"/>
      <p:bldP spid="41" grpId="0"/>
      <p:bldP spid="42" grpId="0"/>
      <p:bldP spid="43" grpId="0"/>
      <p:bldP spid="44" grpId="0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8862390" name="Titel 3"/>
          <p:cNvSpPr>
            <a:spLocks noGrp="1"/>
          </p:cNvSpPr>
          <p:nvPr>
            <p:ph type="title"/>
          </p:nvPr>
        </p:nvSpPr>
        <p:spPr bwMode="auto">
          <a:xfrm>
            <a:off x="874710" y="346074"/>
            <a:ext cx="10580686" cy="684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2600" b="1" i="0" u="none" strike="noStrike" cap="none" spc="0" dirty="0">
                <a:solidFill>
                  <a:schemeClr val="tx2"/>
                </a:solidFill>
                <a:latin typeface="Open Sans"/>
                <a:cs typeface="Open Sans"/>
              </a:rPr>
              <a:t>FANDOM-QA – 1. </a:t>
            </a:r>
            <a:r>
              <a:rPr lang="de-DE" sz="2600" b="1" i="0" u="none" strike="noStrike" cap="none" spc="0" dirty="0" err="1">
                <a:solidFill>
                  <a:schemeClr val="tx2"/>
                </a:solidFill>
                <a:latin typeface="Open Sans"/>
                <a:cs typeface="Open Sans"/>
              </a:rPr>
              <a:t>Step</a:t>
            </a:r>
            <a:r>
              <a:rPr lang="de-DE" sz="2600" dirty="0">
                <a:cs typeface="Open Sans"/>
              </a:rPr>
              <a:t>:</a:t>
            </a:r>
            <a:r>
              <a:rPr lang="de-DE" sz="2600" b="1" i="0" u="none" strike="noStrike" cap="none" spc="0" dirty="0">
                <a:solidFill>
                  <a:schemeClr val="tx2"/>
                </a:solidFill>
                <a:latin typeface="Open Sans"/>
                <a:cs typeface="Open Sans"/>
              </a:rPr>
              <a:t> Passage Generation</a:t>
            </a:r>
            <a:endParaRPr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D2C3A-7D6F-947C-8FBA-6C4AB3084367}"/>
              </a:ext>
            </a:extLst>
          </p:cNvPr>
          <p:cNvSpPr txBox="1"/>
          <p:nvPr/>
        </p:nvSpPr>
        <p:spPr bwMode="auto">
          <a:xfrm>
            <a:off x="5490151" y="1598238"/>
            <a:ext cx="451381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/>
              <a:t>&lt;!DOCTYPE html&gt;</a:t>
            </a:r>
          </a:p>
          <a:p>
            <a:r>
              <a:rPr lang="en-DE" sz="1200" dirty="0"/>
              <a:t>&lt;html class="client-nojs" lang="en" dir="ltr"&gt;</a:t>
            </a:r>
          </a:p>
          <a:p>
            <a:r>
              <a:rPr lang="en-DE" sz="1200" dirty="0"/>
              <a:t>&lt;head&gt;</a:t>
            </a:r>
          </a:p>
          <a:p>
            <a:r>
              <a:rPr lang="en-DE" sz="1200" dirty="0"/>
              <a:t>&lt;meta charset="UTF-8"/&gt;</a:t>
            </a:r>
          </a:p>
          <a:p>
            <a:r>
              <a:rPr lang="en-DE" sz="1200" dirty="0"/>
              <a:t>&lt;text&gt;Harry lives in London. He is 12.&lt;/text&gt;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567464-A4C6-2523-069F-9AABCAB9287E}"/>
              </a:ext>
            </a:extLst>
          </p:cNvPr>
          <p:cNvSpPr/>
          <p:nvPr/>
        </p:nvSpPr>
        <p:spPr bwMode="auto">
          <a:xfrm>
            <a:off x="2638096" y="1030286"/>
            <a:ext cx="2286202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Harry Potter Wiki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9CBD43-8339-C769-9703-1CB8B9E70D04}"/>
              </a:ext>
            </a:extLst>
          </p:cNvPr>
          <p:cNvSpPr/>
          <p:nvPr/>
        </p:nvSpPr>
        <p:spPr bwMode="auto">
          <a:xfrm>
            <a:off x="2638096" y="5154428"/>
            <a:ext cx="2286202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Passages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855B4D-B10A-336D-4F75-2A3875C45E5B}"/>
              </a:ext>
            </a:extLst>
          </p:cNvPr>
          <p:cNvSpPr txBox="1"/>
          <p:nvPr/>
        </p:nvSpPr>
        <p:spPr bwMode="auto">
          <a:xfrm>
            <a:off x="5490152" y="4815874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‘Harry lives in London’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34FFC8-78A3-9217-7D60-34C61359D253}"/>
              </a:ext>
            </a:extLst>
          </p:cNvPr>
          <p:cNvSpPr/>
          <p:nvPr/>
        </p:nvSpPr>
        <p:spPr bwMode="auto">
          <a:xfrm>
            <a:off x="2638096" y="2506828"/>
            <a:ext cx="2286202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WikiExtractor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19064F-EC13-C2F4-89BC-33E4D030B7D3}"/>
              </a:ext>
            </a:extLst>
          </p:cNvPr>
          <p:cNvSpPr/>
          <p:nvPr/>
        </p:nvSpPr>
        <p:spPr bwMode="auto">
          <a:xfrm>
            <a:off x="2638096" y="3824204"/>
            <a:ext cx="2286202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Further Processing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9F3C49-3075-1690-A5FD-C80C88D81B95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3781197" y="1944686"/>
            <a:ext cx="0" cy="56214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EC6F0B-0288-5F95-D768-7621C9AF3B2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>
            <a:off x="3781197" y="3421228"/>
            <a:ext cx="0" cy="4029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57654-932B-B83F-CC4D-E810472BE973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 bwMode="auto">
          <a:xfrm>
            <a:off x="3781197" y="4738604"/>
            <a:ext cx="0" cy="4158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AEF63A-C102-0218-F066-FABF2A6E04E0}"/>
              </a:ext>
            </a:extLst>
          </p:cNvPr>
          <p:cNvSpPr txBox="1"/>
          <p:nvPr/>
        </p:nvSpPr>
        <p:spPr bwMode="auto">
          <a:xfrm>
            <a:off x="5526764" y="3376333"/>
            <a:ext cx="3193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‘Harry lives in London. He is 12.’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BA4901-D244-5AD4-98C1-0F2BACD97D95}"/>
              </a:ext>
            </a:extLst>
          </p:cNvPr>
          <p:cNvSpPr txBox="1"/>
          <p:nvPr/>
        </p:nvSpPr>
        <p:spPr bwMode="auto">
          <a:xfrm>
            <a:off x="8939253" y="4815874"/>
            <a:ext cx="1064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‘He is 12.’</a:t>
            </a:r>
          </a:p>
        </p:txBody>
      </p:sp>
    </p:spTree>
    <p:extLst>
      <p:ext uri="{BB962C8B-B14F-4D97-AF65-F5344CB8AC3E}">
        <p14:creationId xmlns:p14="http://schemas.microsoft.com/office/powerpoint/2010/main" val="327442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7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8862390" name="Titel 3"/>
          <p:cNvSpPr>
            <a:spLocks noGrp="1"/>
          </p:cNvSpPr>
          <p:nvPr>
            <p:ph type="title"/>
          </p:nvPr>
        </p:nvSpPr>
        <p:spPr bwMode="auto">
          <a:xfrm>
            <a:off x="874710" y="346074"/>
            <a:ext cx="10580686" cy="684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2600" b="1" i="0" u="none" strike="noStrike" cap="none" spc="0" dirty="0">
                <a:solidFill>
                  <a:schemeClr val="tx2"/>
                </a:solidFill>
                <a:latin typeface="Open Sans"/>
                <a:cs typeface="Open Sans"/>
              </a:rPr>
              <a:t>FANDOM-QA – 2. </a:t>
            </a:r>
            <a:r>
              <a:rPr lang="de-DE" sz="2600" b="1" i="0" u="none" strike="noStrike" cap="none" spc="0" dirty="0" err="1">
                <a:solidFill>
                  <a:schemeClr val="tx2"/>
                </a:solidFill>
                <a:latin typeface="Open Sans"/>
                <a:cs typeface="Open Sans"/>
              </a:rPr>
              <a:t>Step</a:t>
            </a:r>
            <a:r>
              <a:rPr lang="de-DE" sz="2600" dirty="0">
                <a:cs typeface="Open Sans"/>
              </a:rPr>
              <a:t>:</a:t>
            </a:r>
            <a:r>
              <a:rPr lang="de-DE" sz="2600" b="1" i="0" u="none" strike="noStrike" cap="none" spc="0" dirty="0">
                <a:solidFill>
                  <a:schemeClr val="tx2"/>
                </a:solidFill>
                <a:latin typeface="Open Sans"/>
                <a:cs typeface="Open Sans"/>
              </a:rPr>
              <a:t> Query Generation</a:t>
            </a:r>
            <a:endParaRPr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567464-A4C6-2523-069F-9AABCAB9287E}"/>
              </a:ext>
            </a:extLst>
          </p:cNvPr>
          <p:cNvSpPr/>
          <p:nvPr/>
        </p:nvSpPr>
        <p:spPr bwMode="auto">
          <a:xfrm>
            <a:off x="966546" y="1114507"/>
            <a:ext cx="2286202" cy="562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Passage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855B4D-B10A-336D-4F75-2A3875C45E5B}"/>
              </a:ext>
            </a:extLst>
          </p:cNvPr>
          <p:cNvSpPr txBox="1"/>
          <p:nvPr/>
        </p:nvSpPr>
        <p:spPr bwMode="auto">
          <a:xfrm>
            <a:off x="3214146" y="1625693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‘Harry lives in London’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34FFC8-78A3-9217-7D60-34C61359D253}"/>
              </a:ext>
            </a:extLst>
          </p:cNvPr>
          <p:cNvSpPr/>
          <p:nvPr/>
        </p:nvSpPr>
        <p:spPr bwMode="auto">
          <a:xfrm>
            <a:off x="959716" y="2110703"/>
            <a:ext cx="2286202" cy="5558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Prompt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19064F-EC13-C2F4-89BC-33E4D030B7D3}"/>
              </a:ext>
            </a:extLst>
          </p:cNvPr>
          <p:cNvSpPr/>
          <p:nvPr/>
        </p:nvSpPr>
        <p:spPr bwMode="auto">
          <a:xfrm>
            <a:off x="952886" y="3007301"/>
            <a:ext cx="2286202" cy="5558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GPT4Free Frontends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9F3C49-3075-1690-A5FD-C80C88D81B95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109647" y="1676649"/>
            <a:ext cx="0" cy="4277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EC6F0B-0288-5F95-D768-7621C9AF3B2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2095987" y="2666525"/>
            <a:ext cx="6830" cy="3407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257654-932B-B83F-CC4D-E810472BE973}"/>
              </a:ext>
            </a:extLst>
          </p:cNvPr>
          <p:cNvCxnSpPr>
            <a:cxnSpLocks/>
            <a:stCxn id="9" idx="2"/>
          </p:cNvCxnSpPr>
          <p:nvPr/>
        </p:nvCxnSpPr>
        <p:spPr bwMode="auto">
          <a:xfrm>
            <a:off x="2095987" y="3563123"/>
            <a:ext cx="0" cy="4560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F7FFD40-06A2-55B0-99DF-47340A72FAAF}"/>
              </a:ext>
            </a:extLst>
          </p:cNvPr>
          <p:cNvSpPr/>
          <p:nvPr/>
        </p:nvSpPr>
        <p:spPr bwMode="auto">
          <a:xfrm>
            <a:off x="952886" y="4000475"/>
            <a:ext cx="2286202" cy="5558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Regex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FEA029-6921-3791-82DF-4B4E41D4A7E1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 bwMode="auto">
          <a:xfrm flipH="1">
            <a:off x="1321279" y="4556297"/>
            <a:ext cx="774708" cy="4747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4759333-6E8D-81FE-D1DC-9DA8E9619D51}"/>
              </a:ext>
            </a:extLst>
          </p:cNvPr>
          <p:cNvSpPr/>
          <p:nvPr/>
        </p:nvSpPr>
        <p:spPr bwMode="auto">
          <a:xfrm>
            <a:off x="5126893" y="5031052"/>
            <a:ext cx="2286202" cy="5558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Negative Queries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6AC560-5E45-1CDB-990B-3B69814A6422}"/>
              </a:ext>
            </a:extLst>
          </p:cNvPr>
          <p:cNvSpPr txBox="1"/>
          <p:nvPr/>
        </p:nvSpPr>
        <p:spPr>
          <a:xfrm>
            <a:off x="3239089" y="2221037"/>
            <a:ext cx="9129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>
                <a:effectLst/>
                <a:cs typeface="Calibri" panose="020F0502020204030204" pitchFamily="34" charset="0"/>
              </a:rPr>
              <a:t>You are given this passage from a fandom article: ‘</a:t>
            </a:r>
            <a:r>
              <a:rPr lang="en-DE" sz="1400" b="1" dirty="0"/>
              <a:t>Harry lives in London</a:t>
            </a:r>
            <a:r>
              <a:rPr lang="en-DE" sz="1400" dirty="0"/>
              <a:t>’</a:t>
            </a:r>
            <a:br>
              <a:rPr lang="en-GB" sz="1400" b="0" dirty="0">
                <a:effectLst/>
                <a:cs typeface="Calibri" panose="020F0502020204030204" pitchFamily="34" charset="0"/>
              </a:rPr>
            </a:br>
            <a:r>
              <a:rPr lang="en-GB" sz="1400" b="0" dirty="0">
                <a:effectLst/>
                <a:cs typeface="Calibri" panose="020F0502020204030204" pitchFamily="34" charset="0"/>
              </a:rPr>
              <a:t>Please generate 2 questions that are answered by the passage paragraph and  </a:t>
            </a:r>
            <a:r>
              <a:rPr lang="en-GB" sz="1400" dirty="0">
                <a:cs typeface="Calibri" panose="020F0502020204030204" pitchFamily="34" charset="0"/>
              </a:rPr>
              <a:t>2</a:t>
            </a:r>
            <a:r>
              <a:rPr lang="en-GB" sz="1400" b="0" dirty="0">
                <a:effectLst/>
                <a:cs typeface="Calibri" panose="020F0502020204030204" pitchFamily="34" charset="0"/>
              </a:rPr>
              <a:t> questions that are not answered by it. Try to use synonyms in your questions. The output !!MUST!! be in the following form:</a:t>
            </a:r>
          </a:p>
          <a:p>
            <a:r>
              <a:rPr lang="en-DE" sz="1400" i="1" dirty="0"/>
              <a:t>1. &lt;answered-question-1&gt; 2. &lt;answered-question-2&gt; 1. &lt;unanswered-question-1&gt; 2. &lt;unanswered-question-2&gt;</a:t>
            </a:r>
            <a:r>
              <a:rPr lang="en-DE" sz="1400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D689DC-54AC-CE78-E89F-99CC34AC333E}"/>
              </a:ext>
            </a:extLst>
          </p:cNvPr>
          <p:cNvSpPr txBox="1"/>
          <p:nvPr/>
        </p:nvSpPr>
        <p:spPr>
          <a:xfrm>
            <a:off x="3252748" y="3462243"/>
            <a:ext cx="5144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 dirty="0"/>
              <a:t>1. &lt;Where does Harry live?&gt; 2. &lt;Who lives in London?&gt; </a:t>
            </a:r>
          </a:p>
          <a:p>
            <a:r>
              <a:rPr lang="en-DE" sz="1600" i="1" dirty="0"/>
              <a:t>1. &lt;Who is Snape?&gt; 2. &lt;Who lives in Paris?&gt;</a:t>
            </a:r>
            <a:r>
              <a:rPr lang="en-DE" sz="1600" dirty="0"/>
              <a:t> </a:t>
            </a:r>
          </a:p>
          <a:p>
            <a:endParaRPr lang="en-DE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668671-9FD8-5B79-0F04-2B0353301241}"/>
              </a:ext>
            </a:extLst>
          </p:cNvPr>
          <p:cNvSpPr/>
          <p:nvPr/>
        </p:nvSpPr>
        <p:spPr bwMode="auto">
          <a:xfrm>
            <a:off x="178178" y="5031052"/>
            <a:ext cx="2286202" cy="5558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Positive Queries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D82458-5495-FBD7-030F-C0CBD1FE94F7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 bwMode="auto">
          <a:xfrm>
            <a:off x="2095987" y="4556297"/>
            <a:ext cx="4174007" cy="4747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D30B810-5A21-F3DF-55AB-090A1C7018FE}"/>
              </a:ext>
            </a:extLst>
          </p:cNvPr>
          <p:cNvSpPr txBox="1"/>
          <p:nvPr/>
        </p:nvSpPr>
        <p:spPr>
          <a:xfrm>
            <a:off x="5126893" y="5672624"/>
            <a:ext cx="4534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i="1" dirty="0"/>
              <a:t>Who is Snape?, Who lives in Paris?</a:t>
            </a:r>
            <a:r>
              <a:rPr lang="en-DE" sz="1600" dirty="0"/>
              <a:t> </a:t>
            </a:r>
          </a:p>
          <a:p>
            <a:endParaRPr lang="en-DE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B5A6D6-BE63-A8E5-EBD6-8E8E67AE6FE4}"/>
              </a:ext>
            </a:extLst>
          </p:cNvPr>
          <p:cNvSpPr txBox="1"/>
          <p:nvPr/>
        </p:nvSpPr>
        <p:spPr>
          <a:xfrm>
            <a:off x="178178" y="5672624"/>
            <a:ext cx="4249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 dirty="0"/>
              <a:t>Where does Harry live?, Who lives in London?</a:t>
            </a:r>
          </a:p>
          <a:p>
            <a:endParaRPr lang="en-DE" dirty="0"/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06EAF201-8AE3-2FFB-C004-CB359E64D4FE}"/>
              </a:ext>
            </a:extLst>
          </p:cNvPr>
          <p:cNvSpPr/>
          <p:nvPr/>
        </p:nvSpPr>
        <p:spPr>
          <a:xfrm>
            <a:off x="77694" y="914400"/>
            <a:ext cx="12014043" cy="5209674"/>
          </a:xfrm>
          <a:prstGeom prst="frame">
            <a:avLst>
              <a:gd name="adj1" fmla="val 953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C53B21-B19B-3FC2-0EFA-E187078C4D42}"/>
              </a:ext>
            </a:extLst>
          </p:cNvPr>
          <p:cNvSpPr txBox="1"/>
          <p:nvPr/>
        </p:nvSpPr>
        <p:spPr>
          <a:xfrm>
            <a:off x="9877926" y="613611"/>
            <a:ext cx="2089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Passage Generation</a:t>
            </a:r>
          </a:p>
        </p:txBody>
      </p:sp>
    </p:spTree>
    <p:extLst>
      <p:ext uri="{BB962C8B-B14F-4D97-AF65-F5344CB8AC3E}">
        <p14:creationId xmlns:p14="http://schemas.microsoft.com/office/powerpoint/2010/main" val="133649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/>
      <p:bldP spid="26" grpId="0"/>
      <p:bldP spid="34" grpId="0"/>
      <p:bldP spid="35" grpId="0"/>
      <p:bldP spid="36" grpId="0" animBg="1"/>
      <p:bldP spid="37" grpId="0"/>
    </p:bldLst>
  </p:timing>
</p:sld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Arial"/>
        <a:cs typeface="Arial"/>
      </a:majorFont>
      <a:minorFont>
        <a:latin typeface="Open San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2112</Words>
  <Application>Microsoft Office PowerPoint</Application>
  <DocSecurity>0</DocSecurity>
  <PresentationFormat>Breitbild</PresentationFormat>
  <Paragraphs>650</Paragraphs>
  <Slides>50</Slides>
  <Notes>2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58" baseType="lpstr">
      <vt:lpstr>Cambria Math</vt:lpstr>
      <vt:lpstr>Times New Roman</vt:lpstr>
      <vt:lpstr>Calibri</vt:lpstr>
      <vt:lpstr>Open Sans</vt:lpstr>
      <vt:lpstr>Arial</vt:lpstr>
      <vt:lpstr>等线</vt:lpstr>
      <vt:lpstr>Symbol</vt:lpstr>
      <vt:lpstr>TUD_2018_16zu9</vt:lpstr>
      <vt:lpstr>Comparative Study of Classical and Neural Retrieval Methods for FANDOM Wikis</vt:lpstr>
      <vt:lpstr>Task: Semantic Retrieval for FANDOM Wikis</vt:lpstr>
      <vt:lpstr>Overall Plan</vt:lpstr>
      <vt:lpstr>Wiki Extraction and Dataset Generation FANDOM-QA  &amp; MS MARCO</vt:lpstr>
      <vt:lpstr>Wikis and Datasets </vt:lpstr>
      <vt:lpstr>FANDOM-QA Dataset </vt:lpstr>
      <vt:lpstr>Creating the FANDOM-QA Dataset    </vt:lpstr>
      <vt:lpstr>FANDOM-QA – 1. Step: Passage Generation</vt:lpstr>
      <vt:lpstr>FANDOM-QA – 2. Step: Query Generation</vt:lpstr>
      <vt:lpstr>FANDOM-QA – 2. Step: Batch Query Generation  </vt:lpstr>
      <vt:lpstr>FANDOM-QA  </vt:lpstr>
      <vt:lpstr>Statistics on Datasets </vt:lpstr>
      <vt:lpstr>Human Verified Dataset</vt:lpstr>
      <vt:lpstr>MS-MARCO Dataset</vt:lpstr>
      <vt:lpstr>MS-MARCO Dataset</vt:lpstr>
      <vt:lpstr>PowerPoint-Präsentation</vt:lpstr>
      <vt:lpstr>Retrieval Methods</vt:lpstr>
      <vt:lpstr>Term Frequency-Inverse Document Frequency (TF-IDF) </vt:lpstr>
      <vt:lpstr>ColBERT</vt:lpstr>
      <vt:lpstr>ColBERT – Big Picture</vt:lpstr>
      <vt:lpstr>ColBERT – Big Picture</vt:lpstr>
      <vt:lpstr>ColBERT - Tokenization</vt:lpstr>
      <vt:lpstr>ColBERT – Big Picture</vt:lpstr>
      <vt:lpstr>ColBERT - Embedding</vt:lpstr>
      <vt:lpstr>ColBERT – Big Picture</vt:lpstr>
      <vt:lpstr>ColBERT – Similarity Calculation </vt:lpstr>
      <vt:lpstr>ColBERT – Retrieval</vt:lpstr>
      <vt:lpstr>ColBERT – Retrieval: Re-ranking </vt:lpstr>
      <vt:lpstr>ColBERT – Retrieval: End-to-end</vt:lpstr>
      <vt:lpstr>Results</vt:lpstr>
      <vt:lpstr>PowerPoint-Präsentation</vt:lpstr>
      <vt:lpstr>Metrics</vt:lpstr>
      <vt:lpstr>Why no accuracy?</vt:lpstr>
      <vt:lpstr>PowerPoint-Präsentation</vt:lpstr>
      <vt:lpstr>Training and Evaluation – Hyperparameter Search</vt:lpstr>
      <vt:lpstr>Training and Evaluation – Hyperparameter Search</vt:lpstr>
      <vt:lpstr>PowerPoint-Präsentation</vt:lpstr>
      <vt:lpstr>Validation</vt:lpstr>
      <vt:lpstr>Pretraining</vt:lpstr>
      <vt:lpstr>Comparison</vt:lpstr>
      <vt:lpstr>Fine Tuning</vt:lpstr>
      <vt:lpstr>Appendix</vt:lpstr>
      <vt:lpstr>PowerPoint-Präsentation</vt:lpstr>
      <vt:lpstr>Model Interpretability and Explainability</vt:lpstr>
      <vt:lpstr>Interpretability - Relevance Score</vt:lpstr>
      <vt:lpstr>Example – Absolute Count, Accumulated Similarities </vt:lpstr>
      <vt:lpstr>Locating the Answer in the Passage </vt:lpstr>
      <vt:lpstr>Locating the Answer in the Passage   </vt:lpstr>
      <vt:lpstr>Example – Single Token Similarity</vt:lpstr>
      <vt:lpstr>Demo System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subject/>
  <dc:creator>Windows-Benutzer</dc:creator>
  <cp:keywords/>
  <dc:description/>
  <cp:lastModifiedBy>Aaron K</cp:lastModifiedBy>
  <cp:revision>161</cp:revision>
  <dcterms:created xsi:type="dcterms:W3CDTF">2019-02-08T11:35:54Z</dcterms:created>
  <dcterms:modified xsi:type="dcterms:W3CDTF">2023-07-13T09:40:53Z</dcterms:modified>
  <cp:category/>
  <dc:identifier/>
  <cp:contentStatus/>
  <dc:language/>
  <cp:version/>
</cp:coreProperties>
</file>